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1" r:id="rId3"/>
    <p:sldId id="257" r:id="rId4"/>
    <p:sldId id="258" r:id="rId5"/>
    <p:sldId id="259" r:id="rId6"/>
    <p:sldId id="260" r:id="rId7"/>
    <p:sldId id="262" r:id="rId8"/>
    <p:sldId id="263" r:id="rId9"/>
    <p:sldId id="266" r:id="rId10"/>
    <p:sldId id="270" r:id="rId11"/>
    <p:sldId id="268" r:id="rId12"/>
    <p:sldId id="269" r:id="rId13"/>
    <p:sldId id="271" r:id="rId14"/>
    <p:sldId id="278" r:id="rId15"/>
    <p:sldId id="279" r:id="rId16"/>
    <p:sldId id="280" r:id="rId17"/>
    <p:sldId id="281" r:id="rId18"/>
    <p:sldId id="282" r:id="rId19"/>
    <p:sldId id="283" r:id="rId20"/>
    <p:sldId id="292" r:id="rId21"/>
    <p:sldId id="284" r:id="rId22"/>
    <p:sldId id="285" r:id="rId23"/>
    <p:sldId id="286" r:id="rId24"/>
    <p:sldId id="288" r:id="rId25"/>
    <p:sldId id="289" r:id="rId26"/>
    <p:sldId id="290" r:id="rId27"/>
    <p:sldId id="272" r:id="rId28"/>
    <p:sldId id="273" r:id="rId29"/>
    <p:sldId id="287" r:id="rId30"/>
    <p:sldId id="291" r:id="rId31"/>
    <p:sldId id="275" r:id="rId32"/>
    <p:sldId id="276" r:id="rId33"/>
    <p:sldId id="277" r:id="rId34"/>
  </p:sldIdLst>
  <p:sldSz cx="12192000" cy="6858000"/>
  <p:notesSz cx="6858000" cy="9144000"/>
  <p:embeddedFontLst>
    <p:embeddedFont>
      <p:font typeface="a드림고딕3" panose="02020600000000000000" pitchFamily="18" charset="-127"/>
      <p:regular r:id="rId35"/>
    </p:embeddedFont>
    <p:embeddedFont>
      <p:font typeface="a드림고딕5" panose="02020600000000000000" pitchFamily="18" charset="-127"/>
      <p:regular r:id="rId36"/>
    </p:embeddedFont>
    <p:embeddedFont>
      <p:font typeface="a블랙M" panose="02020600000000000000" pitchFamily="18" charset="-127"/>
      <p:regular r:id="rId37"/>
    </p:embeddedFont>
    <p:embeddedFont>
      <p:font typeface="Consolas" panose="020B0609020204030204" pitchFamily="49" charset="0"/>
      <p:regular r:id="rId38"/>
      <p:bold r:id="rId39"/>
      <p:italic r:id="rId40"/>
      <p:boldItalic r:id="rId41"/>
    </p:embeddedFont>
    <p:embeddedFont>
      <p:font typeface="맑은 고딕" panose="020B0503020000020004" pitchFamily="50" charset="-127"/>
      <p:regular r:id="rId42"/>
      <p:bold r:id="rId43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C9A6E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82" autoAdjust="0"/>
    <p:restoredTop sz="94660"/>
  </p:normalViewPr>
  <p:slideViewPr>
    <p:cSldViewPr snapToGrid="0">
      <p:cViewPr varScale="1">
        <p:scale>
          <a:sx n="51" d="100"/>
          <a:sy n="51" d="100"/>
        </p:scale>
        <p:origin x="36" y="99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8.fntdata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8946A9-A556-4486-95E1-4426FBAC682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704DA870-C17F-4808-95A2-0573162D07F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7017EA0-CB2B-4046-884B-77BB6440A2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0A503DE-14CB-49A9-ADBB-669E08C1CE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9A23179-1876-433A-A340-0FEE2A8CE2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5857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FA52B2F-1D6C-4626-AAF0-F93746DC0F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34086D4-CAA1-47E2-83D4-20D7D87DC7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106C8E9-7852-460C-B96A-F5531D6C3D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74D35A6-A209-40FD-ADD8-3C3EC7AC64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A7CB9AF-3ADB-48D1-A24F-3A35F38C74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068133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FC3F919-24F4-4858-A3B9-0FCE9978A14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76ECDA04-7884-4A20-A8EA-D538870AA47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EBF62EE-F56D-46A9-834A-C090502D1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93D4A0C-5EB1-496B-9895-46B0CB4B48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08EDB99-2B7D-4B40-8A1F-E8E93ADAA9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705200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6992175-F118-4705-BB53-8D1287CCE8C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61C241C-08AE-481E-9C19-FA7143D17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C07F921-4C2C-4FB1-9786-91B036C1D3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179DDD-F92C-4DFB-89C4-65E1B56F48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62BA96B-4BEF-452D-AEFC-6327C8B0FF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15033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DD75452-8612-4784-B956-6A5891B9A5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86A3A76-27E6-47CC-B8C9-A310C8BDE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C2B43AD-337E-41F6-994C-DBA19EF50F2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B55D614-B917-4065-8CC2-129BBDE556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5284138-54D7-4506-BA16-0DD78F0CAC8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566680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9E4381A-CADC-478A-9A0C-B0940CD734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9B9C524D-0107-40D4-8749-D44FBF07270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3312616-A4B8-49F2-AFD2-3CAB98AB72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0B2F830-E136-4F0B-AFDB-FD3907E109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1E165A-0740-4FE4-9F01-703F469306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05DBC8C-C68E-457E-B4E8-812C27E4426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803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38F3A5-EFE2-45E0-BF24-73E9F88C05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D7D79F5E-0E4B-45A8-8E57-DD8328731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B07C82-2369-4165-9B56-F776C7FBFF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99D3C30D-ADCD-4D88-863A-1FA97419CE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6901FE4-2044-4CA7-B6B6-14B7B49205D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F7071FC8-F5F6-4723-A6A5-41F95AB784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F53F35B4-10EF-40C1-8110-013B3D7209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D3796AA1-39A8-4EB1-B6B8-2E3D62F1F5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4031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3AD3C84-190D-47BE-A252-E1F732EA47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3ED7CB7-67F0-4621-86AB-67878EA6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CD4D45E-3D07-4475-8D1F-5C5A29CCB3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D357473-425D-4F34-99F7-128F3BF8DE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7374078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AC40FE6B-D62C-414D-AF79-8E4896AF2E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2EF003E-AB98-4E60-82B9-7A126EE5B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312530D-92E7-4C18-8F65-80B0DE178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758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290D897-9787-4A51-8D3C-8BC151A130E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953DD0F-BBC9-4DE8-A9BB-0B3DB9A042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2DB2B16-ABCC-4605-A5C2-EB7D044B0F0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5463349-2749-46F8-8793-C9F1F2EA03E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64FD4BF-B4A2-42B9-B41F-F6B28CC103B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89C312-49AD-4BA0-84B3-AA95D6D39D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7504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8737096-D0FB-4366-83A1-46C19E2889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62F83956-69E2-4FBD-9C93-3EA06FE9959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F931EC5-CFC3-445E-9399-0D1F946078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191B2B-5298-4587-832E-B0FAECC3C8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70AF225-BEFB-46CD-AD8C-5215C17DBE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036F44-9394-4483-9BCC-60ACC5439A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546077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05127EC-CFD2-4BF1-AD46-7CDDBDA293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0A8C0EB-DBB7-4A35-AD16-1F396FF0CE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B59E222E-ABD3-45E5-B048-CD64D62AF75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547846-2663-4B06-99B9-0E1DB9D31087}" type="datetimeFigureOut">
              <a:rPr lang="ko-KR" altLang="en-US" smtClean="0"/>
              <a:t>2018-12-27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1622121-FB77-4A16-91C2-45239F8EA11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55333F-01FD-438B-9DED-F167672E17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91D6FA-D52A-45BE-9F3F-82D0132B0C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831987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gif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jp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gi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gif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5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g"/><Relationship Id="rId2" Type="http://schemas.openxmlformats.org/officeDocument/2006/relationships/image" Target="../media/image27.jp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gif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esochang/Deeplearning2018" TargetMode="External"/><Relationship Id="rId2" Type="http://schemas.openxmlformats.org/officeDocument/2006/relationships/hyperlink" Target="https://github.com/choizyeon/ExDeeplearning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5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8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9.jpg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4.jpg"/><Relationship Id="rId4" Type="http://schemas.openxmlformats.org/officeDocument/2006/relationships/image" Target="../media/image33.jpg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hyperlink" Target="https://arxiv.org/pdf/1409.1556.pdf" TargetMode="Externa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2523833" y="2478823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딥러닝의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이해 및 활용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2523833" y="2941832"/>
            <a:ext cx="7836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블랙M" panose="02020600000000000000" pitchFamily="18" charset="-127"/>
                <a:ea typeface="a블랙M" panose="02020600000000000000" pitchFamily="18" charset="-127"/>
              </a:rPr>
              <a:t>Neural Style Transfer</a:t>
            </a:r>
            <a:endParaRPr lang="ko-KR" altLang="en-US" sz="5000" dirty="0">
              <a:latin typeface="a블랙M" panose="02020600000000000000" pitchFamily="18" charset="-127"/>
              <a:ea typeface="a블랙M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468678" y="2613575"/>
            <a:ext cx="55155" cy="107548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A6B497-4990-4EEA-A73A-2AFD2E45AD8D}"/>
              </a:ext>
            </a:extLst>
          </p:cNvPr>
          <p:cNvSpPr txBox="1"/>
          <p:nvPr/>
        </p:nvSpPr>
        <p:spPr>
          <a:xfrm>
            <a:off x="6751401" y="3897283"/>
            <a:ext cx="391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20175169 </a:t>
            </a: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콘텐츠</a:t>
            </a: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IT </a:t>
            </a: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최지원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10265E-8E42-41DE-B385-912F01FB5EAA}"/>
              </a:ext>
            </a:extLst>
          </p:cNvPr>
          <p:cNvSpPr txBox="1"/>
          <p:nvPr/>
        </p:nvSpPr>
        <p:spPr>
          <a:xfrm>
            <a:off x="6751401" y="4266615"/>
            <a:ext cx="39182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20142224 </a:t>
            </a: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사회학과</a:t>
            </a: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ko-KR" altLang="en-US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이소창</a:t>
            </a:r>
            <a:endParaRPr lang="ko-KR" altLang="en-US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236386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그룹 20">
            <a:extLst>
              <a:ext uri="{FF2B5EF4-FFF2-40B4-BE49-F238E27FC236}">
                <a16:creationId xmlns:a16="http://schemas.microsoft.com/office/drawing/2014/main" id="{76BC3591-BD56-41F6-84AF-48C24F7F2B87}"/>
              </a:ext>
            </a:extLst>
          </p:cNvPr>
          <p:cNvGrpSpPr/>
          <p:nvPr/>
        </p:nvGrpSpPr>
        <p:grpSpPr>
          <a:xfrm>
            <a:off x="4028931" y="1959347"/>
            <a:ext cx="4134137" cy="3179634"/>
            <a:chOff x="2859358" y="1576873"/>
            <a:chExt cx="3928043" cy="3021124"/>
          </a:xfrm>
        </p:grpSpPr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id="{5AA7E5DD-FE33-42C8-AF62-39C3C52260FE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id="{8297FD51-EC65-445A-B9F5-907FD2376480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#01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DE28B77-2449-4DC1-A63E-04822CED1E9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120414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84149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32876CC2-3EBA-4899-B33F-C03129805E06}"/>
              </a:ext>
            </a:extLst>
          </p:cNvPr>
          <p:cNvGrpSpPr/>
          <p:nvPr/>
        </p:nvGrpSpPr>
        <p:grpSpPr>
          <a:xfrm>
            <a:off x="6531008" y="3267933"/>
            <a:ext cx="4134137" cy="3179634"/>
            <a:chOff x="2859358" y="1576873"/>
            <a:chExt cx="3928043" cy="302112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EB7724-9EC4-4B11-B727-A8FEDB8299E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1781DE-B177-477F-AC5B-9F3DA5891BDC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F50B2C-4305-43E3-B7B6-6BACDDC3D499}"/>
              </a:ext>
            </a:extLst>
          </p:cNvPr>
          <p:cNvGrpSpPr/>
          <p:nvPr/>
        </p:nvGrpSpPr>
        <p:grpSpPr>
          <a:xfrm>
            <a:off x="1204637" y="3267933"/>
            <a:ext cx="4134137" cy="3179634"/>
            <a:chOff x="2859358" y="1576873"/>
            <a:chExt cx="3928043" cy="30211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31545D-BBFF-4DF4-9E95-9C3900B39335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07B5A93-A8C3-42CD-A419-FE56BA4CD068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058759" y="1344885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장소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한림대학교 </a:t>
            </a:r>
            <a:r>
              <a:rPr lang="ko-KR" altLang="en-US" sz="30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체육장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조별 촬영 사진 및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Concept #02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1058759" y="1939867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일시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4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1058759" y="2534849"/>
            <a:ext cx="10123766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선정 동기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다채로운 색감과 따뜻한 이미지가 어울려 선택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843ED4FE-941E-414C-9E7D-A65D854220A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1518" y="3454400"/>
            <a:ext cx="3810000" cy="2857500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D750F648-3D4C-450A-9259-3719D6BA89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8063" y="3427091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255334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435841" y="5952344"/>
            <a:ext cx="1801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Content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#02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4853483" y="5952344"/>
            <a:ext cx="1533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Style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8002677" y="5952344"/>
            <a:ext cx="3731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Generated image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1219E9-5350-448D-9C20-1FC48DE45ADA}"/>
              </a:ext>
            </a:extLst>
          </p:cNvPr>
          <p:cNvGrpSpPr/>
          <p:nvPr/>
        </p:nvGrpSpPr>
        <p:grpSpPr>
          <a:xfrm>
            <a:off x="4053476" y="3868907"/>
            <a:ext cx="2611752" cy="2008742"/>
            <a:chOff x="2859358" y="1576873"/>
            <a:chExt cx="3928043" cy="30211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78E5D2-E882-4BA3-89A0-21E085260497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F2A4DF-5B4E-4990-B142-C1583423ECB0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F38E5-BF32-4B44-AE79-3E55DF9FEE97}"/>
              </a:ext>
            </a:extLst>
          </p:cNvPr>
          <p:cNvGrpSpPr/>
          <p:nvPr/>
        </p:nvGrpSpPr>
        <p:grpSpPr>
          <a:xfrm>
            <a:off x="1030910" y="3884311"/>
            <a:ext cx="2611752" cy="2008742"/>
            <a:chOff x="2859358" y="1576873"/>
            <a:chExt cx="3928043" cy="302112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C1E63C-CFF5-4A7B-9B37-DA0D3309711B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618854-1598-49CD-A611-E39CB2DDDAF7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C411D7-5BED-4C05-BEB7-22F67276E431}"/>
              </a:ext>
            </a:extLst>
          </p:cNvPr>
          <p:cNvGrpSpPr/>
          <p:nvPr/>
        </p:nvGrpSpPr>
        <p:grpSpPr>
          <a:xfrm>
            <a:off x="8361385" y="3884311"/>
            <a:ext cx="2611752" cy="2008742"/>
            <a:chOff x="2859358" y="1576873"/>
            <a:chExt cx="3928043" cy="30211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93E3C25-E394-4876-A32B-FB2958C9565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7E76AF8-0933-4D0A-B4A3-6C8BDB100A1F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EF03C5D-A2C7-4716-993D-D32F894646B3}"/>
              </a:ext>
            </a:extLst>
          </p:cNvPr>
          <p:cNvSpPr/>
          <p:nvPr/>
        </p:nvSpPr>
        <p:spPr>
          <a:xfrm>
            <a:off x="7181941" y="4768414"/>
            <a:ext cx="662730" cy="22650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108714B2-05FE-469D-9CB0-463362608A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2" y="3981184"/>
            <a:ext cx="2401283" cy="18009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1BF58044-F844-4C82-BE65-286A79CA316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4548" y="3972797"/>
            <a:ext cx="2401283" cy="18009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F7A95E2-46F6-499E-96F8-A8962FDD717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5087" y="4000500"/>
            <a:ext cx="2364345" cy="1773259"/>
          </a:xfrm>
          <a:prstGeom prst="rect">
            <a:avLst/>
          </a:prstGeom>
        </p:spPr>
      </p:pic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94241B-DB3F-425E-8AF6-19498FEA100C}"/>
              </a:ext>
            </a:extLst>
          </p:cNvPr>
          <p:cNvSpPr/>
          <p:nvPr/>
        </p:nvSpPr>
        <p:spPr>
          <a:xfrm>
            <a:off x="1136142" y="1514289"/>
            <a:ext cx="390734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STYLE_LAYERS = [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('conv1_1',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('conv2_1',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('conv3_1',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('conv4_1',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('conv5_1',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)]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D8BDEFB-E77D-4F35-97A1-676F8EF8E288}"/>
              </a:ext>
            </a:extLst>
          </p:cNvPr>
          <p:cNvSpPr txBox="1"/>
          <p:nvPr/>
        </p:nvSpPr>
        <p:spPr>
          <a:xfrm>
            <a:off x="4768290" y="2089586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 err="1"/>
              <a:t>total_cost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(</a:t>
            </a:r>
            <a:r>
              <a:rPr lang="ko-KR" altLang="ko-KR" sz="2000" dirty="0" err="1"/>
              <a:t>J_content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J_style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alpha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1</a:t>
            </a:r>
            <a:r>
              <a:rPr lang="en-US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5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beta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35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7539705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18A0C68-D72E-478D-BE88-74CD988E2F0D}"/>
              </a:ext>
            </a:extLst>
          </p:cNvPr>
          <p:cNvGrpSpPr/>
          <p:nvPr/>
        </p:nvGrpSpPr>
        <p:grpSpPr>
          <a:xfrm>
            <a:off x="4028931" y="1959347"/>
            <a:ext cx="4134137" cy="3179634"/>
            <a:chOff x="2859358" y="1576873"/>
            <a:chExt cx="3928043" cy="30211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529001-E1B1-4DA5-AB42-6F0F73414D36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83CDF1-6F33-4239-AED2-FCBA590C0F03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#02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8BB3DA4-77E2-4290-92DB-036CA991E0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1000" y="2096021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49662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32876CC2-3EBA-4899-B33F-C03129805E06}"/>
              </a:ext>
            </a:extLst>
          </p:cNvPr>
          <p:cNvGrpSpPr/>
          <p:nvPr/>
        </p:nvGrpSpPr>
        <p:grpSpPr>
          <a:xfrm>
            <a:off x="6531008" y="3267933"/>
            <a:ext cx="4134137" cy="3179634"/>
            <a:chOff x="2859358" y="1576873"/>
            <a:chExt cx="3928043" cy="302112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EB7724-9EC4-4B11-B727-A8FEDB8299E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1781DE-B177-477F-AC5B-9F3DA5891BDC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F50B2C-4305-43E3-B7B6-6BACDDC3D499}"/>
              </a:ext>
            </a:extLst>
          </p:cNvPr>
          <p:cNvGrpSpPr/>
          <p:nvPr/>
        </p:nvGrpSpPr>
        <p:grpSpPr>
          <a:xfrm>
            <a:off x="1204637" y="3267933"/>
            <a:ext cx="4134137" cy="3179634"/>
            <a:chOff x="2859358" y="1576873"/>
            <a:chExt cx="3928043" cy="30211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31545D-BBFF-4DF4-9E95-9C3900B39335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07B5A93-A8C3-42CD-A419-FE56BA4CD068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058759" y="1344885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장소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한림대학교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조별 촬영 사진 및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Concept #03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1058759" y="1939867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일시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12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1058759" y="2534849"/>
            <a:ext cx="1058516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선정 동기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많은 나무 이미지가 겹쳐 선택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E9F45A30-F400-452A-B478-C83F70ECB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459" y="3429000"/>
            <a:ext cx="3810000" cy="28575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144EE364-7664-48D7-8D2F-2C0B129CF85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04" y="342900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61937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435841" y="5952344"/>
            <a:ext cx="1801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Content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#03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4853483" y="5952344"/>
            <a:ext cx="1533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Style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8002677" y="5952344"/>
            <a:ext cx="3731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Generated image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1219E9-5350-448D-9C20-1FC48DE45ADA}"/>
              </a:ext>
            </a:extLst>
          </p:cNvPr>
          <p:cNvGrpSpPr/>
          <p:nvPr/>
        </p:nvGrpSpPr>
        <p:grpSpPr>
          <a:xfrm>
            <a:off x="4053476" y="3868907"/>
            <a:ext cx="2611752" cy="2008742"/>
            <a:chOff x="2859358" y="1576873"/>
            <a:chExt cx="3928043" cy="30211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78E5D2-E882-4BA3-89A0-21E085260497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F2A4DF-5B4E-4990-B142-C1583423ECB0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F38E5-BF32-4B44-AE79-3E55DF9FEE97}"/>
              </a:ext>
            </a:extLst>
          </p:cNvPr>
          <p:cNvGrpSpPr/>
          <p:nvPr/>
        </p:nvGrpSpPr>
        <p:grpSpPr>
          <a:xfrm>
            <a:off x="1030910" y="3884311"/>
            <a:ext cx="2611752" cy="2008742"/>
            <a:chOff x="2859358" y="1576873"/>
            <a:chExt cx="3928043" cy="302112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C1E63C-CFF5-4A7B-9B37-DA0D3309711B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618854-1598-49CD-A611-E39CB2DDDAF7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C411D7-5BED-4C05-BEB7-22F67276E431}"/>
              </a:ext>
            </a:extLst>
          </p:cNvPr>
          <p:cNvGrpSpPr/>
          <p:nvPr/>
        </p:nvGrpSpPr>
        <p:grpSpPr>
          <a:xfrm>
            <a:off x="8361385" y="3884311"/>
            <a:ext cx="2611752" cy="2008742"/>
            <a:chOff x="2859358" y="1576873"/>
            <a:chExt cx="3928043" cy="30211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93E3C25-E394-4876-A32B-FB2958C9565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7E76AF8-0933-4D0A-B4A3-6C8BDB100A1F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EF03C5D-A2C7-4716-993D-D32F894646B3}"/>
              </a:ext>
            </a:extLst>
          </p:cNvPr>
          <p:cNvSpPr/>
          <p:nvPr/>
        </p:nvSpPr>
        <p:spPr>
          <a:xfrm>
            <a:off x="7181941" y="4768414"/>
            <a:ext cx="662730" cy="22650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94241B-DB3F-425E-8AF6-19498FEA100C}"/>
              </a:ext>
            </a:extLst>
          </p:cNvPr>
          <p:cNvSpPr/>
          <p:nvPr/>
        </p:nvSpPr>
        <p:spPr>
          <a:xfrm>
            <a:off x="1136142" y="15142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STYLE_LAYERS = [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('conv1_1',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('conv2_1',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('conv3_1',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('conv4_1',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('conv5_1',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)]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2A422C-B949-42C6-82D1-F467A7AE2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9375" y="3981184"/>
            <a:ext cx="2401283" cy="18009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B945E10-8FF6-4586-90F5-A7475FAC3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79" y="3992394"/>
            <a:ext cx="2401283" cy="1800962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401BBF57-BB9A-4840-BFF0-856E0D7D724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18" y="3992394"/>
            <a:ext cx="2401283" cy="1800962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D4E99C01-2AEB-4FCE-B129-08CABC057FAA}"/>
              </a:ext>
            </a:extLst>
          </p:cNvPr>
          <p:cNvSpPr txBox="1"/>
          <p:nvPr/>
        </p:nvSpPr>
        <p:spPr>
          <a:xfrm>
            <a:off x="4768290" y="2089586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 err="1"/>
              <a:t>total_cost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(</a:t>
            </a:r>
            <a:r>
              <a:rPr lang="ko-KR" altLang="ko-KR" sz="2000" dirty="0" err="1"/>
              <a:t>J_content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J_style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alpha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1</a:t>
            </a:r>
            <a:r>
              <a:rPr lang="en-US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0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beta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20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25757060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18A0C68-D72E-478D-BE88-74CD988E2F0D}"/>
              </a:ext>
            </a:extLst>
          </p:cNvPr>
          <p:cNvGrpSpPr/>
          <p:nvPr/>
        </p:nvGrpSpPr>
        <p:grpSpPr>
          <a:xfrm>
            <a:off x="4028931" y="1959347"/>
            <a:ext cx="4134137" cy="3179634"/>
            <a:chOff x="2859358" y="1576873"/>
            <a:chExt cx="3928043" cy="30211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529001-E1B1-4DA5-AB42-6F0F73414D36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83CDF1-6F33-4239-AED2-FCBA590C0F03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#03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29A2B3C-9800-428B-B6F4-172F31DB2E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8" y="2120414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7640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32876CC2-3EBA-4899-B33F-C03129805E06}"/>
              </a:ext>
            </a:extLst>
          </p:cNvPr>
          <p:cNvGrpSpPr/>
          <p:nvPr/>
        </p:nvGrpSpPr>
        <p:grpSpPr>
          <a:xfrm>
            <a:off x="6531008" y="3267933"/>
            <a:ext cx="4134137" cy="3179634"/>
            <a:chOff x="2859358" y="1576873"/>
            <a:chExt cx="3928043" cy="302112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EB7724-9EC4-4B11-B727-A8FEDB8299E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1781DE-B177-477F-AC5B-9F3DA5891BDC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F50B2C-4305-43E3-B7B6-6BACDDC3D499}"/>
              </a:ext>
            </a:extLst>
          </p:cNvPr>
          <p:cNvGrpSpPr/>
          <p:nvPr/>
        </p:nvGrpSpPr>
        <p:grpSpPr>
          <a:xfrm>
            <a:off x="1204637" y="3267933"/>
            <a:ext cx="4134137" cy="3179634"/>
            <a:chOff x="2859358" y="1576873"/>
            <a:chExt cx="3928043" cy="30211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31545D-BBFF-4DF4-9E95-9C3900B39335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07B5A93-A8C3-42CD-A419-FE56BA4CD068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058759" y="1344885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장소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한림대학교 본관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조별 촬영 사진 및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Concept #04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1058759" y="1939867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일시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12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1058758" y="2534849"/>
            <a:ext cx="8336911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선정 동기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건물 이미지에 적용하고 싶어 선택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CCD238B-57F5-4D70-9CF9-A9E962F9899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75" y="3429000"/>
            <a:ext cx="3810000" cy="285750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1A09C73-C51A-4D5C-A338-014B59B7611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04" y="342900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245682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435841" y="5952344"/>
            <a:ext cx="1801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Content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#04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4853483" y="5952344"/>
            <a:ext cx="1533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Style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8002677" y="5952344"/>
            <a:ext cx="3731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Generated image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1219E9-5350-448D-9C20-1FC48DE45ADA}"/>
              </a:ext>
            </a:extLst>
          </p:cNvPr>
          <p:cNvGrpSpPr/>
          <p:nvPr/>
        </p:nvGrpSpPr>
        <p:grpSpPr>
          <a:xfrm>
            <a:off x="4053476" y="3868907"/>
            <a:ext cx="2611752" cy="2008742"/>
            <a:chOff x="2859358" y="1576873"/>
            <a:chExt cx="3928043" cy="30211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78E5D2-E882-4BA3-89A0-21E085260497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F2A4DF-5B4E-4990-B142-C1583423ECB0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F38E5-BF32-4B44-AE79-3E55DF9FEE97}"/>
              </a:ext>
            </a:extLst>
          </p:cNvPr>
          <p:cNvGrpSpPr/>
          <p:nvPr/>
        </p:nvGrpSpPr>
        <p:grpSpPr>
          <a:xfrm>
            <a:off x="1030910" y="3884311"/>
            <a:ext cx="2611752" cy="2008742"/>
            <a:chOff x="2859358" y="1576873"/>
            <a:chExt cx="3928043" cy="302112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C1E63C-CFF5-4A7B-9B37-DA0D3309711B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618854-1598-49CD-A611-E39CB2DDDAF7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C411D7-5BED-4C05-BEB7-22F67276E431}"/>
              </a:ext>
            </a:extLst>
          </p:cNvPr>
          <p:cNvGrpSpPr/>
          <p:nvPr/>
        </p:nvGrpSpPr>
        <p:grpSpPr>
          <a:xfrm>
            <a:off x="8361385" y="3884311"/>
            <a:ext cx="2611752" cy="2008742"/>
            <a:chOff x="2859358" y="1576873"/>
            <a:chExt cx="3928043" cy="30211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93E3C25-E394-4876-A32B-FB2958C9565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7E76AF8-0933-4D0A-B4A3-6C8BDB100A1F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EF03C5D-A2C7-4716-993D-D32F894646B3}"/>
              </a:ext>
            </a:extLst>
          </p:cNvPr>
          <p:cNvSpPr/>
          <p:nvPr/>
        </p:nvSpPr>
        <p:spPr>
          <a:xfrm>
            <a:off x="7181941" y="4768414"/>
            <a:ext cx="662730" cy="22650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94241B-DB3F-425E-8AF6-19498FEA100C}"/>
              </a:ext>
            </a:extLst>
          </p:cNvPr>
          <p:cNvSpPr/>
          <p:nvPr/>
        </p:nvSpPr>
        <p:spPr>
          <a:xfrm>
            <a:off x="1136142" y="15142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STYLE_LAYERS = [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('conv1_1',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('conv2_1',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('conv3_1',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('conv4_1',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('conv5_1',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)]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6A654A79-D018-4EAB-AE43-C4D80E9D16E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790" y="3981184"/>
            <a:ext cx="2401283" cy="180096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98BAD454-CBBB-4E29-BCBD-2BE3BC84E83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3689" y="3983747"/>
            <a:ext cx="2413159" cy="1809869"/>
          </a:xfrm>
          <a:prstGeom prst="rect">
            <a:avLst/>
          </a:prstGeom>
        </p:spPr>
      </p:pic>
      <p:sp>
        <p:nvSpPr>
          <p:cNvPr id="21" name="TextBox 20">
            <a:extLst>
              <a:ext uri="{FF2B5EF4-FFF2-40B4-BE49-F238E27FC236}">
                <a16:creationId xmlns:a16="http://schemas.microsoft.com/office/drawing/2014/main" id="{FF37D7A9-8003-4417-9877-9C6324FBC6D9}"/>
              </a:ext>
            </a:extLst>
          </p:cNvPr>
          <p:cNvSpPr txBox="1"/>
          <p:nvPr/>
        </p:nvSpPr>
        <p:spPr>
          <a:xfrm>
            <a:off x="4768290" y="2089586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 err="1"/>
              <a:t>total_cost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(</a:t>
            </a:r>
            <a:r>
              <a:rPr lang="ko-KR" altLang="ko-KR" sz="2000" dirty="0" err="1"/>
              <a:t>J_content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J_style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alpha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1</a:t>
            </a:r>
            <a:r>
              <a:rPr lang="en-US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0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beta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30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)</a:t>
            </a:r>
            <a:endParaRPr lang="ko-KR" altLang="en-US" sz="2000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4A0EE66-9B42-4DD1-8115-A30DF22A332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66618" y="3981184"/>
            <a:ext cx="2401283" cy="1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650823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18A0C68-D72E-478D-BE88-74CD988E2F0D}"/>
              </a:ext>
            </a:extLst>
          </p:cNvPr>
          <p:cNvGrpSpPr/>
          <p:nvPr/>
        </p:nvGrpSpPr>
        <p:grpSpPr>
          <a:xfrm>
            <a:off x="4028931" y="1959347"/>
            <a:ext cx="4134137" cy="3179634"/>
            <a:chOff x="2859358" y="1576873"/>
            <a:chExt cx="3928043" cy="30211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529001-E1B1-4DA5-AB42-6F0F73414D36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83CDF1-6F33-4239-AED2-FCBA590C0F03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#04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8F4490D-E188-409E-9BDF-41FCF271D9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8" y="2120414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383143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 flipV="1">
            <a:off x="0" y="4848837"/>
            <a:ext cx="12192000" cy="646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06538" y="4972239"/>
            <a:ext cx="7836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요약 및 설명</a:t>
            </a:r>
          </a:p>
        </p:txBody>
      </p:sp>
    </p:spTree>
    <p:extLst>
      <p:ext uri="{BB962C8B-B14F-4D97-AF65-F5344CB8AC3E}">
        <p14:creationId xmlns:p14="http://schemas.microsoft.com/office/powerpoint/2010/main" val="219781768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그룹 11">
            <a:extLst>
              <a:ext uri="{FF2B5EF4-FFF2-40B4-BE49-F238E27FC236}">
                <a16:creationId xmlns:a16="http://schemas.microsoft.com/office/drawing/2014/main" id="{EAA97389-25FB-4E07-A3F9-89F3B8D74E80}"/>
              </a:ext>
            </a:extLst>
          </p:cNvPr>
          <p:cNvGrpSpPr/>
          <p:nvPr/>
        </p:nvGrpSpPr>
        <p:grpSpPr>
          <a:xfrm>
            <a:off x="8666770" y="3150496"/>
            <a:ext cx="2882230" cy="2216771"/>
            <a:chOff x="2859358" y="1576873"/>
            <a:chExt cx="3928043" cy="3021124"/>
          </a:xfrm>
        </p:grpSpPr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CFEEA7A8-D3BB-402E-B1BC-15E92ECEBC8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직사각형 13">
              <a:extLst>
                <a:ext uri="{FF2B5EF4-FFF2-40B4-BE49-F238E27FC236}">
                  <a16:creationId xmlns:a16="http://schemas.microsoft.com/office/drawing/2014/main" id="{219B7C2D-3848-43D6-B27E-EF0887F1C6F2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18A0C68-D72E-478D-BE88-74CD988E2F0D}"/>
              </a:ext>
            </a:extLst>
          </p:cNvPr>
          <p:cNvGrpSpPr/>
          <p:nvPr/>
        </p:nvGrpSpPr>
        <p:grpSpPr>
          <a:xfrm>
            <a:off x="4654885" y="3145995"/>
            <a:ext cx="2882230" cy="2216771"/>
            <a:chOff x="2859358" y="1576873"/>
            <a:chExt cx="3928043" cy="30211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529001-E1B1-4DA5-AB42-6F0F73414D36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83CDF1-6F33-4239-AED2-FCBA590C0F03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#04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0F85447-E77F-47E2-97BA-8F49E80CF007}"/>
              </a:ext>
            </a:extLst>
          </p:cNvPr>
          <p:cNvSpPr txBox="1"/>
          <p:nvPr/>
        </p:nvSpPr>
        <p:spPr>
          <a:xfrm>
            <a:off x="912478" y="5587594"/>
            <a:ext cx="10648950" cy="10464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레이어를 잘 구성해야 하는 이유</a:t>
            </a:r>
            <a:r>
              <a:rPr lang="en-US" altLang="ko-KR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결과물은 같지만 </a:t>
            </a:r>
            <a:r>
              <a:rPr lang="en-US" altLang="ko-KR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20~30</a:t>
            </a:r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회 러닝 사이에 윤곽을 캐치하는 속도가 다름</a:t>
            </a:r>
            <a:r>
              <a:rPr lang="en-US" altLang="ko-KR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.</a:t>
            </a:r>
          </a:p>
          <a:p>
            <a:endParaRPr lang="ko-KR" altLang="en-US" dirty="0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C41EE601-DA9F-46C2-BFF6-519538E86BC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7875" y="3258287"/>
            <a:ext cx="2656248" cy="1992186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5C095706-F4A0-4858-A9ED-76E4CF8C0725}"/>
              </a:ext>
            </a:extLst>
          </p:cNvPr>
          <p:cNvSpPr/>
          <p:nvPr/>
        </p:nvSpPr>
        <p:spPr>
          <a:xfrm>
            <a:off x="4606205" y="1151171"/>
            <a:ext cx="2882231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STYLE_LAYERS = [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('conv1_1',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('conv2_1',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('conv3_1',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('conv4_1',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('conv5_1',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)]</a:t>
            </a:r>
          </a:p>
          <a:p>
            <a:endParaRPr lang="en-US" altLang="ko-KR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5C6CCA9E-68B8-42D9-A092-A03430D00D6F}"/>
              </a:ext>
            </a:extLst>
          </p:cNvPr>
          <p:cNvSpPr/>
          <p:nvPr/>
        </p:nvSpPr>
        <p:spPr>
          <a:xfrm>
            <a:off x="8408165" y="1084909"/>
            <a:ext cx="42499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STYLE_LAYERS = [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('conv1_1',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('conv2_1',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('conv3_1',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('conv4_1',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('conv5_1',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)]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99A5793-3FCC-496E-95D7-857B72C8635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59476" y="3262788"/>
            <a:ext cx="2656248" cy="1992186"/>
          </a:xfrm>
          <a:prstGeom prst="rect">
            <a:avLst/>
          </a:prstGeom>
        </p:spPr>
      </p:pic>
      <p:grpSp>
        <p:nvGrpSpPr>
          <p:cNvPr id="23" name="그룹 22">
            <a:extLst>
              <a:ext uri="{FF2B5EF4-FFF2-40B4-BE49-F238E27FC236}">
                <a16:creationId xmlns:a16="http://schemas.microsoft.com/office/drawing/2014/main" id="{788CAA1A-D610-4A76-B671-90B4D6452AEE}"/>
              </a:ext>
            </a:extLst>
          </p:cNvPr>
          <p:cNvGrpSpPr/>
          <p:nvPr/>
        </p:nvGrpSpPr>
        <p:grpSpPr>
          <a:xfrm>
            <a:off x="583357" y="3145995"/>
            <a:ext cx="2882230" cy="2216771"/>
            <a:chOff x="2859358" y="1576873"/>
            <a:chExt cx="3928043" cy="3021124"/>
          </a:xfrm>
        </p:grpSpPr>
        <p:sp>
          <p:nvSpPr>
            <p:cNvPr id="24" name="직사각형 23">
              <a:extLst>
                <a:ext uri="{FF2B5EF4-FFF2-40B4-BE49-F238E27FC236}">
                  <a16:creationId xmlns:a16="http://schemas.microsoft.com/office/drawing/2014/main" id="{39A10178-F102-4F63-A2AE-68FE2F6FD102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265528FD-71EC-4069-9930-0EBF6BF3907D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0DBE74E2-5790-43B9-B361-F94CB2EC02F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346" y="3258286"/>
            <a:ext cx="2656249" cy="1992187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8D41F84A-162E-48F4-A1C3-541EEE6A13C5}"/>
              </a:ext>
            </a:extLst>
          </p:cNvPr>
          <p:cNvSpPr/>
          <p:nvPr/>
        </p:nvSpPr>
        <p:spPr>
          <a:xfrm>
            <a:off x="629575" y="1231835"/>
            <a:ext cx="3056901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STYLE_LAYERS = [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('conv1_1',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('conv2_1',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('conv3_1',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('conv4_1',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('conv5_1',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)]</a:t>
            </a:r>
          </a:p>
        </p:txBody>
      </p:sp>
    </p:spTree>
    <p:extLst>
      <p:ext uri="{BB962C8B-B14F-4D97-AF65-F5344CB8AC3E}">
        <p14:creationId xmlns:p14="http://schemas.microsoft.com/office/powerpoint/2010/main" val="223115967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32876CC2-3EBA-4899-B33F-C03129805E06}"/>
              </a:ext>
            </a:extLst>
          </p:cNvPr>
          <p:cNvGrpSpPr/>
          <p:nvPr/>
        </p:nvGrpSpPr>
        <p:grpSpPr>
          <a:xfrm>
            <a:off x="6531008" y="3267933"/>
            <a:ext cx="4134137" cy="3179634"/>
            <a:chOff x="2859358" y="1576873"/>
            <a:chExt cx="3928043" cy="302112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EB7724-9EC4-4B11-B727-A8FEDB8299E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1781DE-B177-477F-AC5B-9F3DA5891BDC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F50B2C-4305-43E3-B7B6-6BACDDC3D499}"/>
              </a:ext>
            </a:extLst>
          </p:cNvPr>
          <p:cNvGrpSpPr/>
          <p:nvPr/>
        </p:nvGrpSpPr>
        <p:grpSpPr>
          <a:xfrm>
            <a:off x="1204637" y="3267933"/>
            <a:ext cx="4134137" cy="3179634"/>
            <a:chOff x="2859358" y="1576873"/>
            <a:chExt cx="3928043" cy="30211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31545D-BBFF-4DF4-9E95-9C3900B39335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07B5A93-A8C3-42CD-A419-FE56BA4CD068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058759" y="1344885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장소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한림대학교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조별 촬영 사진 및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Concept #05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1058759" y="1939867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일시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12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1058758" y="2534849"/>
            <a:ext cx="1037543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선정 동기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명암이 두드러지는 이미지라 선택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1C75C81-77AC-43AE-A3E7-D8ADCAEE60B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209" y="3426378"/>
            <a:ext cx="3816990" cy="286274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2773C540-C6DF-4FCC-9CBF-7F8B2C5A2B7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77" y="3426378"/>
            <a:ext cx="3816990" cy="28627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3078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435841" y="5952344"/>
            <a:ext cx="1801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Content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#05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4853483" y="5952344"/>
            <a:ext cx="1533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Style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8002677" y="5952344"/>
            <a:ext cx="3731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Generated image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1219E9-5350-448D-9C20-1FC48DE45ADA}"/>
              </a:ext>
            </a:extLst>
          </p:cNvPr>
          <p:cNvGrpSpPr/>
          <p:nvPr/>
        </p:nvGrpSpPr>
        <p:grpSpPr>
          <a:xfrm>
            <a:off x="4053476" y="3868907"/>
            <a:ext cx="2611752" cy="2008742"/>
            <a:chOff x="2859358" y="1576873"/>
            <a:chExt cx="3928043" cy="30211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78E5D2-E882-4BA3-89A0-21E085260497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F2A4DF-5B4E-4990-B142-C1583423ECB0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F38E5-BF32-4B44-AE79-3E55DF9FEE97}"/>
              </a:ext>
            </a:extLst>
          </p:cNvPr>
          <p:cNvGrpSpPr/>
          <p:nvPr/>
        </p:nvGrpSpPr>
        <p:grpSpPr>
          <a:xfrm>
            <a:off x="1030910" y="3884311"/>
            <a:ext cx="2611752" cy="2008742"/>
            <a:chOff x="2859358" y="1576873"/>
            <a:chExt cx="3928043" cy="302112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C1E63C-CFF5-4A7B-9B37-DA0D3309711B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618854-1598-49CD-A611-E39CB2DDDAF7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C411D7-5BED-4C05-BEB7-22F67276E431}"/>
              </a:ext>
            </a:extLst>
          </p:cNvPr>
          <p:cNvGrpSpPr/>
          <p:nvPr/>
        </p:nvGrpSpPr>
        <p:grpSpPr>
          <a:xfrm>
            <a:off x="8361385" y="3884311"/>
            <a:ext cx="2611752" cy="2008742"/>
            <a:chOff x="2859358" y="1576873"/>
            <a:chExt cx="3928043" cy="30211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93E3C25-E394-4876-A32B-FB2958C9565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7E76AF8-0933-4D0A-B4A3-6C8BDB100A1F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EF03C5D-A2C7-4716-993D-D32F894646B3}"/>
              </a:ext>
            </a:extLst>
          </p:cNvPr>
          <p:cNvSpPr/>
          <p:nvPr/>
        </p:nvSpPr>
        <p:spPr>
          <a:xfrm>
            <a:off x="7181941" y="4768414"/>
            <a:ext cx="662730" cy="22650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94241B-DB3F-425E-8AF6-19498FEA100C}"/>
              </a:ext>
            </a:extLst>
          </p:cNvPr>
          <p:cNvSpPr/>
          <p:nvPr/>
        </p:nvSpPr>
        <p:spPr>
          <a:xfrm>
            <a:off x="1136142" y="15142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STYLE_LAYERS = [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('conv1_1',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('conv2_1',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('conv3_1',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('conv4_1',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('conv5_1',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)]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F7E1A9D4-DF6D-4E53-B958-C52DF16126A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935" y="3968891"/>
            <a:ext cx="2411697" cy="1808773"/>
          </a:xfrm>
          <a:prstGeom prst="rect">
            <a:avLst/>
          </a:prstGeom>
        </p:spPr>
      </p:pic>
      <p:pic>
        <p:nvPicPr>
          <p:cNvPr id="32" name="그림 31">
            <a:extLst>
              <a:ext uri="{FF2B5EF4-FFF2-40B4-BE49-F238E27FC236}">
                <a16:creationId xmlns:a16="http://schemas.microsoft.com/office/drawing/2014/main" id="{F01D74EC-5724-43D5-A882-FCA4E104A07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502" y="3984295"/>
            <a:ext cx="2411697" cy="1808773"/>
          </a:xfrm>
          <a:prstGeom prst="rect">
            <a:avLst/>
          </a:prstGeom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C40501ED-F89B-4184-9902-21B1971F027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2214" y="4000500"/>
            <a:ext cx="2390091" cy="179256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8E29BFE-70BE-4413-B725-1A49573A46C3}"/>
              </a:ext>
            </a:extLst>
          </p:cNvPr>
          <p:cNvSpPr txBox="1"/>
          <p:nvPr/>
        </p:nvSpPr>
        <p:spPr>
          <a:xfrm>
            <a:off x="4768290" y="2089586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 err="1"/>
              <a:t>total_cost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(</a:t>
            </a:r>
            <a:r>
              <a:rPr lang="ko-KR" altLang="ko-KR" sz="2000" dirty="0" err="1"/>
              <a:t>J_content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J_style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alpha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20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beta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10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4275264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18A0C68-D72E-478D-BE88-74CD988E2F0D}"/>
              </a:ext>
            </a:extLst>
          </p:cNvPr>
          <p:cNvGrpSpPr/>
          <p:nvPr/>
        </p:nvGrpSpPr>
        <p:grpSpPr>
          <a:xfrm>
            <a:off x="4028931" y="1959347"/>
            <a:ext cx="4134137" cy="3179634"/>
            <a:chOff x="2859358" y="1576873"/>
            <a:chExt cx="3928043" cy="30211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529001-E1B1-4DA5-AB42-6F0F73414D36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83CDF1-6F33-4239-AED2-FCBA590C0F03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#05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6C5534E-69E3-46B0-B3A5-B425A68344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8" y="2120414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599185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32876CC2-3EBA-4899-B33F-C03129805E06}"/>
              </a:ext>
            </a:extLst>
          </p:cNvPr>
          <p:cNvGrpSpPr/>
          <p:nvPr/>
        </p:nvGrpSpPr>
        <p:grpSpPr>
          <a:xfrm>
            <a:off x="6531008" y="3267933"/>
            <a:ext cx="4134137" cy="3179634"/>
            <a:chOff x="2859358" y="1576873"/>
            <a:chExt cx="3928043" cy="302112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EB7724-9EC4-4B11-B727-A8FEDB8299E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1781DE-B177-477F-AC5B-9F3DA5891BDC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F50B2C-4305-43E3-B7B6-6BACDDC3D499}"/>
              </a:ext>
            </a:extLst>
          </p:cNvPr>
          <p:cNvGrpSpPr/>
          <p:nvPr/>
        </p:nvGrpSpPr>
        <p:grpSpPr>
          <a:xfrm>
            <a:off x="1204637" y="3267933"/>
            <a:ext cx="4134137" cy="3179634"/>
            <a:chOff x="2859358" y="1576873"/>
            <a:chExt cx="3928043" cy="30211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31545D-BBFF-4DF4-9E95-9C3900B39335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07B5A93-A8C3-42CD-A419-FE56BA4CD068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058759" y="1344885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장소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춘천 자전거길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조별 촬영 사진 및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Concept #06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1058759" y="1939867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일시</a:t>
            </a:r>
            <a:r>
              <a:rPr lang="en-US" altLang="ko-KR" sz="3000">
                <a:latin typeface="a드림고딕3" panose="02020600000000000000" pitchFamily="18" charset="-127"/>
                <a:ea typeface="a드림고딕3" panose="02020600000000000000" pitchFamily="18" charset="-127"/>
              </a:rPr>
              <a:t>: 9</a:t>
            </a:r>
            <a:r>
              <a:rPr lang="ko-KR" altLang="en-US" sz="3000">
                <a:latin typeface="a드림고딕3" panose="02020600000000000000" pitchFamily="18" charset="-127"/>
                <a:ea typeface="a드림고딕3" panose="02020600000000000000" pitchFamily="18" charset="-127"/>
              </a:rPr>
              <a:t>월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1058758" y="2534849"/>
            <a:ext cx="100314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선정 동기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나뭇잎 이미지가 잘 매치되어 선택</a:t>
            </a:r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6358FDB9-87A8-49BD-9D17-C68BBE8EF8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75" y="3429000"/>
            <a:ext cx="3810000" cy="2857500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5C2F5A2-119E-4D15-AEB2-5DE018DFC51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04" y="3429000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3464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435841" y="5952344"/>
            <a:ext cx="1801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Content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#06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4853483" y="5952344"/>
            <a:ext cx="1533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Style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8002677" y="5952344"/>
            <a:ext cx="3731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Generated image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1219E9-5350-448D-9C20-1FC48DE45ADA}"/>
              </a:ext>
            </a:extLst>
          </p:cNvPr>
          <p:cNvGrpSpPr/>
          <p:nvPr/>
        </p:nvGrpSpPr>
        <p:grpSpPr>
          <a:xfrm>
            <a:off x="4053476" y="3868907"/>
            <a:ext cx="2611752" cy="2008742"/>
            <a:chOff x="2859358" y="1576873"/>
            <a:chExt cx="3928043" cy="30211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78E5D2-E882-4BA3-89A0-21E085260497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F2A4DF-5B4E-4990-B142-C1583423ECB0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F38E5-BF32-4B44-AE79-3E55DF9FEE97}"/>
              </a:ext>
            </a:extLst>
          </p:cNvPr>
          <p:cNvGrpSpPr/>
          <p:nvPr/>
        </p:nvGrpSpPr>
        <p:grpSpPr>
          <a:xfrm>
            <a:off x="1030910" y="3884311"/>
            <a:ext cx="2611752" cy="2008742"/>
            <a:chOff x="2859358" y="1576873"/>
            <a:chExt cx="3928043" cy="302112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C1E63C-CFF5-4A7B-9B37-DA0D3309711B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618854-1598-49CD-A611-E39CB2DDDAF7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C411D7-5BED-4C05-BEB7-22F67276E431}"/>
              </a:ext>
            </a:extLst>
          </p:cNvPr>
          <p:cNvGrpSpPr/>
          <p:nvPr/>
        </p:nvGrpSpPr>
        <p:grpSpPr>
          <a:xfrm>
            <a:off x="8361385" y="3884311"/>
            <a:ext cx="2611752" cy="2008742"/>
            <a:chOff x="2859358" y="1576873"/>
            <a:chExt cx="3928043" cy="30211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93E3C25-E394-4876-A32B-FB2958C9565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7E76AF8-0933-4D0A-B4A3-6C8BDB100A1F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EF03C5D-A2C7-4716-993D-D32F894646B3}"/>
              </a:ext>
            </a:extLst>
          </p:cNvPr>
          <p:cNvSpPr/>
          <p:nvPr/>
        </p:nvSpPr>
        <p:spPr>
          <a:xfrm>
            <a:off x="7181941" y="4768414"/>
            <a:ext cx="662730" cy="22650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894241B-DB3F-425E-8AF6-19498FEA100C}"/>
              </a:ext>
            </a:extLst>
          </p:cNvPr>
          <p:cNvSpPr/>
          <p:nvPr/>
        </p:nvSpPr>
        <p:spPr>
          <a:xfrm>
            <a:off x="1136142" y="15142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STYLE_LAYERS = [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('conv1_1',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('conv2_1',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('conv3_1',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('conv4_1',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('conv5_1',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)]</a:t>
            </a: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7CB1D6F5-00BD-43F0-BAB0-9FA4B439737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6142" y="4000500"/>
            <a:ext cx="2400620" cy="1800465"/>
          </a:xfrm>
          <a:prstGeom prst="rect">
            <a:avLst/>
          </a:prstGeom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C955B846-C0DB-4546-9FB7-450C90320C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6909" y="3978946"/>
            <a:ext cx="2384884" cy="1788663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00491811-F2AB-4604-BD3C-13E38CA5B2A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187" y="4017177"/>
            <a:ext cx="2356145" cy="1767109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6888C4B3-E219-4DC7-A210-E0758200A4C5}"/>
              </a:ext>
            </a:extLst>
          </p:cNvPr>
          <p:cNvSpPr txBox="1"/>
          <p:nvPr/>
        </p:nvSpPr>
        <p:spPr>
          <a:xfrm>
            <a:off x="4768290" y="2089586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 err="1"/>
              <a:t>total_cost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(</a:t>
            </a:r>
            <a:r>
              <a:rPr lang="ko-KR" altLang="ko-KR" sz="2000" dirty="0" err="1"/>
              <a:t>J_content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J_style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alpha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1</a:t>
            </a:r>
            <a:r>
              <a:rPr lang="en-US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0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beta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en-US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20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130189184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그룹 8">
            <a:extLst>
              <a:ext uri="{FF2B5EF4-FFF2-40B4-BE49-F238E27FC236}">
                <a16:creationId xmlns:a16="http://schemas.microsoft.com/office/drawing/2014/main" id="{C18A0C68-D72E-478D-BE88-74CD988E2F0D}"/>
              </a:ext>
            </a:extLst>
          </p:cNvPr>
          <p:cNvGrpSpPr/>
          <p:nvPr/>
        </p:nvGrpSpPr>
        <p:grpSpPr>
          <a:xfrm>
            <a:off x="4028931" y="1959347"/>
            <a:ext cx="4134137" cy="3179634"/>
            <a:chOff x="2859358" y="1576873"/>
            <a:chExt cx="3928043" cy="3021124"/>
          </a:xfrm>
        </p:grpSpPr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45529001-E1B1-4DA5-AB42-6F0F73414D36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3583CDF1-6F33-4239-AED2-FCBA590C0F03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#06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549DB87-AB3B-444E-B0B9-2860BF1B49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998" y="2120414"/>
            <a:ext cx="3810000" cy="2857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091881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Git repository 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주소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F8F2D76-5C68-4DFE-B579-D29282C3BE2F}"/>
              </a:ext>
            </a:extLst>
          </p:cNvPr>
          <p:cNvSpPr txBox="1"/>
          <p:nvPr/>
        </p:nvSpPr>
        <p:spPr>
          <a:xfrm>
            <a:off x="3582100" y="4010759"/>
            <a:ext cx="689575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hlinkClick r:id="rId2"/>
              </a:rPr>
              <a:t>https://github.com/choizyeon/ExDeeplearning</a:t>
            </a:r>
            <a:endParaRPr lang="en-US" altLang="ko-KR" sz="2200" dirty="0"/>
          </a:p>
          <a:p>
            <a:endParaRPr lang="ko-KR" altLang="en-US" dirty="0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4508D0-C4B3-4586-AF7B-4231E3BC667B}"/>
              </a:ext>
            </a:extLst>
          </p:cNvPr>
          <p:cNvSpPr txBox="1"/>
          <p:nvPr/>
        </p:nvSpPr>
        <p:spPr>
          <a:xfrm>
            <a:off x="2365696" y="4010759"/>
            <a:ext cx="1216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최지원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2D7C48-C2C8-4CA4-BC0C-C87A3529B68A}"/>
              </a:ext>
            </a:extLst>
          </p:cNvPr>
          <p:cNvSpPr txBox="1"/>
          <p:nvPr/>
        </p:nvSpPr>
        <p:spPr>
          <a:xfrm>
            <a:off x="3582101" y="2721114"/>
            <a:ext cx="689575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hlinkClick r:id="rId3"/>
              </a:rPr>
              <a:t>https://github.com/leesochang/Deeplearning2018</a:t>
            </a:r>
            <a:endParaRPr lang="en-US" altLang="ko-KR" sz="2200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EAE01-3338-4C52-AC0E-BBB2D91FFF72}"/>
              </a:ext>
            </a:extLst>
          </p:cNvPr>
          <p:cNvSpPr txBox="1"/>
          <p:nvPr/>
        </p:nvSpPr>
        <p:spPr>
          <a:xfrm>
            <a:off x="2365696" y="2721114"/>
            <a:ext cx="12164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이소창</a:t>
            </a:r>
            <a:endParaRPr lang="ko-KR" altLang="en-US" sz="2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95229223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 flipV="1">
            <a:off x="0" y="4848837"/>
            <a:ext cx="12192000" cy="646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06538" y="4972239"/>
            <a:ext cx="7836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선정 작품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2377CF6-3C5F-433D-8F9F-70CF3EF73CBC}"/>
              </a:ext>
            </a:extLst>
          </p:cNvPr>
          <p:cNvSpPr txBox="1"/>
          <p:nvPr/>
        </p:nvSpPr>
        <p:spPr>
          <a:xfrm>
            <a:off x="432373" y="5769975"/>
            <a:ext cx="7836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우리 팀의 </a:t>
            </a:r>
            <a:r>
              <a:rPr lang="en-US" altLang="ko-KR" dirty="0">
                <a:solidFill>
                  <a:schemeClr val="bg2">
                    <a:lumMod val="7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Best </a:t>
            </a:r>
            <a:r>
              <a:rPr lang="ko-KR" altLang="en-US" dirty="0">
                <a:solidFill>
                  <a:schemeClr val="bg2">
                    <a:lumMod val="75000"/>
                  </a:schemeClr>
                </a:solidFill>
                <a:latin typeface="a드림고딕3" panose="02020600000000000000" pitchFamily="18" charset="-127"/>
                <a:ea typeface="a드림고딕3" panose="02020600000000000000" pitchFamily="18" charset="-127"/>
              </a:rPr>
              <a:t>작품</a:t>
            </a:r>
          </a:p>
        </p:txBody>
      </p:sp>
    </p:spTree>
    <p:extLst>
      <p:ext uri="{BB962C8B-B14F-4D97-AF65-F5344CB8AC3E}">
        <p14:creationId xmlns:p14="http://schemas.microsoft.com/office/powerpoint/2010/main" val="1967132287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511342" y="4425548"/>
            <a:ext cx="1801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Content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Best #03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4928984" y="4425548"/>
            <a:ext cx="1533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Style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8078178" y="4425548"/>
            <a:ext cx="3731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Generated image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1219E9-5350-448D-9C20-1FC48DE45ADA}"/>
              </a:ext>
            </a:extLst>
          </p:cNvPr>
          <p:cNvGrpSpPr/>
          <p:nvPr/>
        </p:nvGrpSpPr>
        <p:grpSpPr>
          <a:xfrm>
            <a:off x="4128977" y="2342111"/>
            <a:ext cx="2611752" cy="2008742"/>
            <a:chOff x="2859358" y="1576873"/>
            <a:chExt cx="3928043" cy="30211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78E5D2-E882-4BA3-89A0-21E085260497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F2A4DF-5B4E-4990-B142-C1583423ECB0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F38E5-BF32-4B44-AE79-3E55DF9FEE97}"/>
              </a:ext>
            </a:extLst>
          </p:cNvPr>
          <p:cNvGrpSpPr/>
          <p:nvPr/>
        </p:nvGrpSpPr>
        <p:grpSpPr>
          <a:xfrm>
            <a:off x="1106411" y="2357515"/>
            <a:ext cx="2611752" cy="2008742"/>
            <a:chOff x="2859358" y="1576873"/>
            <a:chExt cx="3928043" cy="302112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C1E63C-CFF5-4A7B-9B37-DA0D3309711B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618854-1598-49CD-A611-E39CB2DDDAF7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C411D7-5BED-4C05-BEB7-22F67276E431}"/>
              </a:ext>
            </a:extLst>
          </p:cNvPr>
          <p:cNvGrpSpPr/>
          <p:nvPr/>
        </p:nvGrpSpPr>
        <p:grpSpPr>
          <a:xfrm>
            <a:off x="8436886" y="2357515"/>
            <a:ext cx="2611752" cy="2008742"/>
            <a:chOff x="2859358" y="1576873"/>
            <a:chExt cx="3928043" cy="30211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93E3C25-E394-4876-A32B-FB2958C9565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7E76AF8-0933-4D0A-B4A3-6C8BDB100A1F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EF03C5D-A2C7-4716-993D-D32F894646B3}"/>
              </a:ext>
            </a:extLst>
          </p:cNvPr>
          <p:cNvSpPr/>
          <p:nvPr/>
        </p:nvSpPr>
        <p:spPr>
          <a:xfrm>
            <a:off x="7257442" y="3241618"/>
            <a:ext cx="662730" cy="22650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092A422C-B949-42C6-82D1-F467A7AE26D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4876" y="2454388"/>
            <a:ext cx="2401283" cy="1800962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BB945E10-8FF6-4586-90F5-A7475FAC37B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0980" y="2465598"/>
            <a:ext cx="2401283" cy="1800962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F9D12C4-82A2-442C-B721-B1C438542F7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42119" y="2454388"/>
            <a:ext cx="2401283" cy="1800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345305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979749" y="1706006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딥러닝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2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조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7836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참여 조원 정보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6836381-248D-47C1-BCF9-F5742CCA5AFE}"/>
              </a:ext>
            </a:extLst>
          </p:cNvPr>
          <p:cNvSpPr/>
          <p:nvPr/>
        </p:nvSpPr>
        <p:spPr>
          <a:xfrm flipH="1">
            <a:off x="1666209" y="2880270"/>
            <a:ext cx="45719" cy="1760578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9BF7E40-EF04-44D4-8008-E0858E896C30}"/>
              </a:ext>
            </a:extLst>
          </p:cNvPr>
          <p:cNvSpPr txBox="1"/>
          <p:nvPr/>
        </p:nvSpPr>
        <p:spPr>
          <a:xfrm>
            <a:off x="1711930" y="2825075"/>
            <a:ext cx="391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이름</a:t>
            </a:r>
            <a:r>
              <a:rPr lang="en-US" altLang="ko-KR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22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이소창</a:t>
            </a:r>
            <a:endParaRPr lang="ko-KR" altLang="en-US" sz="2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4C0DCEF-2D7D-4127-87DE-418903A56CD5}"/>
              </a:ext>
            </a:extLst>
          </p:cNvPr>
          <p:cNvSpPr txBox="1"/>
          <p:nvPr/>
        </p:nvSpPr>
        <p:spPr>
          <a:xfrm>
            <a:off x="1711930" y="3489920"/>
            <a:ext cx="391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학번</a:t>
            </a:r>
            <a:r>
              <a:rPr lang="en-US" altLang="ko-KR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20142224</a:t>
            </a:r>
            <a:endParaRPr lang="ko-KR" altLang="en-US" sz="2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F2B3690-2276-40AB-B738-891CE51A1234}"/>
              </a:ext>
            </a:extLst>
          </p:cNvPr>
          <p:cNvSpPr txBox="1"/>
          <p:nvPr/>
        </p:nvSpPr>
        <p:spPr>
          <a:xfrm>
            <a:off x="1689070" y="4154766"/>
            <a:ext cx="391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학과</a:t>
            </a:r>
            <a:r>
              <a:rPr lang="en-US" altLang="ko-KR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사회학과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F9F8D81-2ECC-4D49-848A-A5BC7177FBC5}"/>
              </a:ext>
            </a:extLst>
          </p:cNvPr>
          <p:cNvSpPr/>
          <p:nvPr/>
        </p:nvSpPr>
        <p:spPr>
          <a:xfrm flipH="1">
            <a:off x="6095998" y="2935465"/>
            <a:ext cx="45720" cy="1705383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A00318-CFEB-4703-8D25-C871C1E0D019}"/>
              </a:ext>
            </a:extLst>
          </p:cNvPr>
          <p:cNvSpPr txBox="1"/>
          <p:nvPr/>
        </p:nvSpPr>
        <p:spPr>
          <a:xfrm>
            <a:off x="6141720" y="2880270"/>
            <a:ext cx="391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이름</a:t>
            </a:r>
            <a:r>
              <a:rPr lang="en-US" altLang="ko-KR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최지원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98C56F3-8325-4ACE-9F2D-3DD67D0861B8}"/>
              </a:ext>
            </a:extLst>
          </p:cNvPr>
          <p:cNvSpPr txBox="1"/>
          <p:nvPr/>
        </p:nvSpPr>
        <p:spPr>
          <a:xfrm>
            <a:off x="6141720" y="3545115"/>
            <a:ext cx="391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학번</a:t>
            </a:r>
            <a:r>
              <a:rPr lang="en-US" altLang="ko-KR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20175169</a:t>
            </a:r>
            <a:endParaRPr lang="ko-KR" altLang="en-US" sz="2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646F918-400F-4E8E-BB93-2321ADD7C418}"/>
              </a:ext>
            </a:extLst>
          </p:cNvPr>
          <p:cNvSpPr txBox="1"/>
          <p:nvPr/>
        </p:nvSpPr>
        <p:spPr>
          <a:xfrm>
            <a:off x="6118860" y="4209961"/>
            <a:ext cx="3918286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학과</a:t>
            </a:r>
            <a:r>
              <a:rPr lang="en-US" altLang="ko-KR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콘텐츠</a:t>
            </a:r>
            <a:r>
              <a:rPr lang="en-US" altLang="ko-KR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IT</a:t>
            </a:r>
            <a:endParaRPr lang="ko-KR" altLang="en-US" sz="2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9409707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Best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#06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B026905-D1B2-4C07-A0EF-08D1C000F79C}"/>
              </a:ext>
            </a:extLst>
          </p:cNvPr>
          <p:cNvSpPr txBox="1"/>
          <p:nvPr/>
        </p:nvSpPr>
        <p:spPr>
          <a:xfrm>
            <a:off x="1511342" y="4438996"/>
            <a:ext cx="1801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Content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A71AB996-0E15-438A-B7F7-468D0381126B}"/>
              </a:ext>
            </a:extLst>
          </p:cNvPr>
          <p:cNvSpPr txBox="1"/>
          <p:nvPr/>
        </p:nvSpPr>
        <p:spPr>
          <a:xfrm>
            <a:off x="4928984" y="4438996"/>
            <a:ext cx="1533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Style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3F4559C-41C8-44E8-9FE4-B832710C09D2}"/>
              </a:ext>
            </a:extLst>
          </p:cNvPr>
          <p:cNvSpPr txBox="1"/>
          <p:nvPr/>
        </p:nvSpPr>
        <p:spPr>
          <a:xfrm>
            <a:off x="8078178" y="4438996"/>
            <a:ext cx="3731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Generated image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55" name="그룹 54">
            <a:extLst>
              <a:ext uri="{FF2B5EF4-FFF2-40B4-BE49-F238E27FC236}">
                <a16:creationId xmlns:a16="http://schemas.microsoft.com/office/drawing/2014/main" id="{9C4DF372-550B-426B-8148-3D0505FC13B9}"/>
              </a:ext>
            </a:extLst>
          </p:cNvPr>
          <p:cNvGrpSpPr/>
          <p:nvPr/>
        </p:nvGrpSpPr>
        <p:grpSpPr>
          <a:xfrm>
            <a:off x="4128977" y="2355559"/>
            <a:ext cx="2611752" cy="2008742"/>
            <a:chOff x="2859358" y="1576873"/>
            <a:chExt cx="3928043" cy="3021124"/>
          </a:xfrm>
        </p:grpSpPr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6ADDA0CA-9999-46BE-A005-5FF510ECDEC1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83A1CE0E-40F6-4EFE-A840-5D5A48C77414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58" name="그룹 57">
            <a:extLst>
              <a:ext uri="{FF2B5EF4-FFF2-40B4-BE49-F238E27FC236}">
                <a16:creationId xmlns:a16="http://schemas.microsoft.com/office/drawing/2014/main" id="{2D5DCF9E-D296-44DC-AD09-5F693A999E29}"/>
              </a:ext>
            </a:extLst>
          </p:cNvPr>
          <p:cNvGrpSpPr/>
          <p:nvPr/>
        </p:nvGrpSpPr>
        <p:grpSpPr>
          <a:xfrm>
            <a:off x="1106411" y="2370963"/>
            <a:ext cx="2611752" cy="2008742"/>
            <a:chOff x="2859358" y="1576873"/>
            <a:chExt cx="3928043" cy="3021124"/>
          </a:xfrm>
        </p:grpSpPr>
        <p:sp>
          <p:nvSpPr>
            <p:cNvPr id="59" name="직사각형 58">
              <a:extLst>
                <a:ext uri="{FF2B5EF4-FFF2-40B4-BE49-F238E27FC236}">
                  <a16:creationId xmlns:a16="http://schemas.microsoft.com/office/drawing/2014/main" id="{EB2B1CC2-64C7-42ED-8302-F649E2F1615B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5198F09-9F14-4680-BCAE-13645A72C175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61" name="그룹 60">
            <a:extLst>
              <a:ext uri="{FF2B5EF4-FFF2-40B4-BE49-F238E27FC236}">
                <a16:creationId xmlns:a16="http://schemas.microsoft.com/office/drawing/2014/main" id="{0356483F-4043-4B3C-AC4D-2668626EB8C9}"/>
              </a:ext>
            </a:extLst>
          </p:cNvPr>
          <p:cNvGrpSpPr/>
          <p:nvPr/>
        </p:nvGrpSpPr>
        <p:grpSpPr>
          <a:xfrm>
            <a:off x="8436886" y="2370963"/>
            <a:ext cx="2611752" cy="2008742"/>
            <a:chOff x="2859358" y="1576873"/>
            <a:chExt cx="3928043" cy="3021124"/>
          </a:xfrm>
        </p:grpSpPr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1CE57FC6-FDD2-4759-8F68-874D33FF6683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7BC3EC7F-7916-472C-9F07-E5C9C40238E0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64" name="화살표: 오른쪽 63">
            <a:extLst>
              <a:ext uri="{FF2B5EF4-FFF2-40B4-BE49-F238E27FC236}">
                <a16:creationId xmlns:a16="http://schemas.microsoft.com/office/drawing/2014/main" id="{22BCFBED-7392-4AB9-9DB6-28A5AC22F59B}"/>
              </a:ext>
            </a:extLst>
          </p:cNvPr>
          <p:cNvSpPr/>
          <p:nvPr/>
        </p:nvSpPr>
        <p:spPr>
          <a:xfrm>
            <a:off x="7257442" y="3255066"/>
            <a:ext cx="662730" cy="22650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5" name="그림 64">
            <a:extLst>
              <a:ext uri="{FF2B5EF4-FFF2-40B4-BE49-F238E27FC236}">
                <a16:creationId xmlns:a16="http://schemas.microsoft.com/office/drawing/2014/main" id="{176C3C50-2089-431D-BDD1-A2EB9827BED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1643" y="2487152"/>
            <a:ext cx="2400620" cy="1800465"/>
          </a:xfrm>
          <a:prstGeom prst="rect">
            <a:avLst/>
          </a:prstGeom>
        </p:spPr>
      </p:pic>
      <p:pic>
        <p:nvPicPr>
          <p:cNvPr id="66" name="그림 65">
            <a:extLst>
              <a:ext uri="{FF2B5EF4-FFF2-40B4-BE49-F238E27FC236}">
                <a16:creationId xmlns:a16="http://schemas.microsoft.com/office/drawing/2014/main" id="{34CBAB13-3466-4EEA-87C7-39D09CB5DB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2410" y="2465598"/>
            <a:ext cx="2384884" cy="1788663"/>
          </a:xfrm>
          <a:prstGeom prst="rect">
            <a:avLst/>
          </a:prstGeom>
        </p:spPr>
      </p:pic>
      <p:pic>
        <p:nvPicPr>
          <p:cNvPr id="67" name="그림 66">
            <a:extLst>
              <a:ext uri="{FF2B5EF4-FFF2-40B4-BE49-F238E27FC236}">
                <a16:creationId xmlns:a16="http://schemas.microsoft.com/office/drawing/2014/main" id="{F115FFFD-726A-4787-96DD-883B4A08A7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64688" y="2503829"/>
            <a:ext cx="2356145" cy="17671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9246829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 flipV="1">
            <a:off x="0" y="4848837"/>
            <a:ext cx="12192000" cy="646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06538" y="4972239"/>
            <a:ext cx="7836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마무리</a:t>
            </a:r>
          </a:p>
        </p:txBody>
      </p:sp>
    </p:spTree>
    <p:extLst>
      <p:ext uri="{BB962C8B-B14F-4D97-AF65-F5344CB8AC3E}">
        <p14:creationId xmlns:p14="http://schemas.microsoft.com/office/powerpoint/2010/main" val="22952637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그림 9">
            <a:extLst>
              <a:ext uri="{FF2B5EF4-FFF2-40B4-BE49-F238E27FC236}">
                <a16:creationId xmlns:a16="http://schemas.microsoft.com/office/drawing/2014/main" id="{CFF827D4-4329-4095-9DA4-C6FD64A7B9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72669" y="4190430"/>
            <a:ext cx="3042793" cy="228209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결론 및 고찰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5462088" y="1379097"/>
            <a:ext cx="63834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흑백 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style</a:t>
            </a:r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을 이용했을 때</a:t>
            </a:r>
            <a:endParaRPr lang="en-US" altLang="ko-KR" sz="27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결과물에 약간의 노이즈가 생겨 아쉬웠음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.</a:t>
            </a:r>
            <a:endParaRPr lang="ko-KR" altLang="en-US" sz="27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378B7EB-979F-435D-BCFD-0BB98169E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31" y="1379097"/>
            <a:ext cx="2333517" cy="1750138"/>
          </a:xfrm>
          <a:prstGeom prst="rect">
            <a:avLst/>
          </a:prstGeom>
        </p:spPr>
      </p:pic>
      <p:pic>
        <p:nvPicPr>
          <p:cNvPr id="22" name="그림 21">
            <a:extLst>
              <a:ext uri="{FF2B5EF4-FFF2-40B4-BE49-F238E27FC236}">
                <a16:creationId xmlns:a16="http://schemas.microsoft.com/office/drawing/2014/main" id="{E3222794-CEA6-49E6-AD58-9444078C0F2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28570" y="1379097"/>
            <a:ext cx="2333518" cy="175013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D4083BB-D9D7-4CD9-9AB0-A0EEAD8E1F68}"/>
              </a:ext>
            </a:extLst>
          </p:cNvPr>
          <p:cNvSpPr txBox="1"/>
          <p:nvPr/>
        </p:nvSpPr>
        <p:spPr>
          <a:xfrm>
            <a:off x="627530" y="3267100"/>
            <a:ext cx="1093105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Content </a:t>
            </a:r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이미지 비율보다 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Style </a:t>
            </a:r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이미지 비율을 높이는 것이 더 이상적인 결과물이 나오는 것 같음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.</a:t>
            </a:r>
            <a:endParaRPr lang="ko-KR" altLang="en-US" sz="27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AE4CDAA-F4D5-4883-B14E-C982BB9C8B32}"/>
              </a:ext>
            </a:extLst>
          </p:cNvPr>
          <p:cNvSpPr txBox="1"/>
          <p:nvPr/>
        </p:nvSpPr>
        <p:spPr>
          <a:xfrm>
            <a:off x="627530" y="4483787"/>
            <a:ext cx="6430495" cy="13388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Content </a:t>
            </a:r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이미지와 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Style </a:t>
            </a:r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이미지가 비슷한 배경과 구도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, </a:t>
            </a:r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사물 등이 있어야 결과물에 표현이 잘 됨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.</a:t>
            </a:r>
            <a:endParaRPr lang="ko-KR" altLang="en-US" sz="27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C11E4BE9-0A68-4999-98FE-6B1F4488B7B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15355" y="4199906"/>
            <a:ext cx="3030158" cy="22726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09828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조별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Episode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B6F25E9-FDCE-48E2-81E0-B692B1A029F8}"/>
              </a:ext>
            </a:extLst>
          </p:cNvPr>
          <p:cNvSpPr txBox="1"/>
          <p:nvPr/>
        </p:nvSpPr>
        <p:spPr>
          <a:xfrm>
            <a:off x="803442" y="1623419"/>
            <a:ext cx="104378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통학생이 있어 만나서 조별 과제를 하는 것에 약간의 어려움이 있었다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. </a:t>
            </a:r>
          </a:p>
          <a:p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하지만 서로 배려를 해주어 이렇게 과제를 무사히 끝낼 수 있었다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.</a:t>
            </a:r>
            <a:endParaRPr lang="ko-KR" altLang="en-US" sz="27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D40BA17-993E-450D-A43C-6089A59DFB19}"/>
              </a:ext>
            </a:extLst>
          </p:cNvPr>
          <p:cNvSpPr txBox="1"/>
          <p:nvPr/>
        </p:nvSpPr>
        <p:spPr>
          <a:xfrm>
            <a:off x="803442" y="2748328"/>
            <a:ext cx="10513308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조를 이루어 수업을 하니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모르는 것이 있을 때 서로 도움을 줄 수 있다는 점이 좋은 것 같다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.</a:t>
            </a:r>
            <a:endParaRPr lang="ko-KR" altLang="en-US" sz="27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04D054D-DC1B-471F-825E-8CA7FBE3606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1565" y="3429000"/>
            <a:ext cx="3979683" cy="2984763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4848278-D20B-4813-A809-0FA90D49FE76}"/>
              </a:ext>
            </a:extLst>
          </p:cNvPr>
          <p:cNvSpPr txBox="1"/>
          <p:nvPr/>
        </p:nvSpPr>
        <p:spPr>
          <a:xfrm>
            <a:off x="803442" y="3998051"/>
            <a:ext cx="62688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조원끼리 말을 편하게 할 정도로 친밀감을 쌓을 수 있는 좋은 계기가 되었다</a:t>
            </a:r>
            <a:r>
              <a:rPr lang="en-US" altLang="ko-KR" sz="27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.</a:t>
            </a:r>
            <a:endParaRPr lang="ko-KR" altLang="en-US" sz="27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540387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7836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조별 촬영 사진 좌표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7A309BB9-860A-4D18-965A-03A29CF538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4678" y="1406161"/>
            <a:ext cx="6200905" cy="2619674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9F9BF85-040C-4B6D-8BC0-8F2750EB4DB9}"/>
              </a:ext>
            </a:extLst>
          </p:cNvPr>
          <p:cNvSpPr txBox="1"/>
          <p:nvPr/>
        </p:nvSpPr>
        <p:spPr>
          <a:xfrm>
            <a:off x="6966881" y="1263322"/>
            <a:ext cx="4938889" cy="50783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200" dirty="0"/>
              <a:t>var positions = [</a:t>
            </a:r>
          </a:p>
          <a:p>
            <a:r>
              <a:rPr lang="en-US" altLang="ko-KR" sz="1200" dirty="0"/>
              <a:t>    {</a:t>
            </a:r>
          </a:p>
          <a:p>
            <a:r>
              <a:rPr lang="en-US" altLang="ko-KR" sz="1200" dirty="0"/>
              <a:t>        title: '</a:t>
            </a:r>
            <a:r>
              <a:rPr lang="ko-KR" altLang="en-US" sz="1200" dirty="0" err="1"/>
              <a:t>봉의산</a:t>
            </a:r>
            <a:r>
              <a:rPr lang="en-US" altLang="ko-KR" sz="1200" dirty="0"/>
              <a:t>#01', 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latlng</a:t>
            </a:r>
            <a:r>
              <a:rPr lang="en-US" altLang="ko-KR" sz="1200" dirty="0"/>
              <a:t>: new </a:t>
            </a:r>
            <a:r>
              <a:rPr lang="en-US" altLang="ko-KR" sz="1200" dirty="0" err="1"/>
              <a:t>daum.maps.LatLng</a:t>
            </a:r>
            <a:r>
              <a:rPr lang="en-US" altLang="ko-KR" sz="1200" dirty="0"/>
              <a:t>(37.88834, 127.7339)</a:t>
            </a:r>
          </a:p>
          <a:p>
            <a:r>
              <a:rPr lang="en-US" altLang="ko-KR" sz="1200" dirty="0"/>
              <a:t>    },</a:t>
            </a:r>
          </a:p>
          <a:p>
            <a:r>
              <a:rPr lang="en-US" altLang="ko-KR" sz="1200" dirty="0"/>
              <a:t>    {</a:t>
            </a:r>
          </a:p>
          <a:p>
            <a:r>
              <a:rPr lang="en-US" altLang="ko-KR" sz="1200" dirty="0"/>
              <a:t>       title: '#02', 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latlng</a:t>
            </a:r>
            <a:r>
              <a:rPr lang="en-US" altLang="ko-KR" sz="1200" dirty="0"/>
              <a:t>: new </a:t>
            </a:r>
            <a:r>
              <a:rPr lang="en-US" altLang="ko-KR" sz="1200" dirty="0" err="1"/>
              <a:t>daum.maps.LatLng</a:t>
            </a:r>
            <a:r>
              <a:rPr lang="en-US" altLang="ko-KR" sz="1200" dirty="0"/>
              <a:t>(37.887280, 127.740273)</a:t>
            </a:r>
          </a:p>
          <a:p>
            <a:endParaRPr lang="en-US" altLang="ko-KR" sz="1200" dirty="0"/>
          </a:p>
          <a:p>
            <a:r>
              <a:rPr lang="en-US" altLang="ko-KR" sz="1200" dirty="0"/>
              <a:t>    },</a:t>
            </a:r>
          </a:p>
          <a:p>
            <a:r>
              <a:rPr lang="en-US" altLang="ko-KR" sz="1200" dirty="0"/>
              <a:t>    {</a:t>
            </a:r>
          </a:p>
          <a:p>
            <a:r>
              <a:rPr lang="en-US" altLang="ko-KR" sz="1200" dirty="0"/>
              <a:t>        title: '#03', 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latlng</a:t>
            </a:r>
            <a:r>
              <a:rPr lang="en-US" altLang="ko-KR" sz="1200" dirty="0"/>
              <a:t>: new </a:t>
            </a:r>
            <a:r>
              <a:rPr lang="en-US" altLang="ko-KR" sz="1200" dirty="0" err="1"/>
              <a:t>daum.maps.LatLng</a:t>
            </a:r>
            <a:r>
              <a:rPr lang="en-US" altLang="ko-KR" sz="1200" dirty="0"/>
              <a:t>(37.886128, 127.739233)</a:t>
            </a:r>
          </a:p>
          <a:p>
            <a:r>
              <a:rPr lang="en-US" altLang="ko-KR" sz="1200" dirty="0"/>
              <a:t>    },</a:t>
            </a:r>
          </a:p>
          <a:p>
            <a:r>
              <a:rPr lang="en-US" altLang="ko-KR" sz="1200" dirty="0"/>
              <a:t>    {</a:t>
            </a:r>
          </a:p>
          <a:p>
            <a:r>
              <a:rPr lang="en-US" altLang="ko-KR" sz="1200" dirty="0"/>
              <a:t>        title: '#04',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latlng</a:t>
            </a:r>
            <a:r>
              <a:rPr lang="en-US" altLang="ko-KR" sz="1200" dirty="0"/>
              <a:t>: new </a:t>
            </a:r>
            <a:r>
              <a:rPr lang="en-US" altLang="ko-KR" sz="1200" dirty="0" err="1"/>
              <a:t>daum.maps.LatLng</a:t>
            </a:r>
            <a:r>
              <a:rPr lang="en-US" altLang="ko-KR" sz="1200" dirty="0"/>
              <a:t>(37.886319, 127.738013)</a:t>
            </a:r>
          </a:p>
          <a:p>
            <a:r>
              <a:rPr lang="en-US" altLang="ko-KR" sz="1200" dirty="0"/>
              <a:t>    },</a:t>
            </a:r>
          </a:p>
          <a:p>
            <a:r>
              <a:rPr lang="en-US" altLang="ko-KR" sz="1200" dirty="0"/>
              <a:t>     {</a:t>
            </a:r>
          </a:p>
          <a:p>
            <a:r>
              <a:rPr lang="en-US" altLang="ko-KR" sz="1200" dirty="0"/>
              <a:t>        title: '#05',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latlng</a:t>
            </a:r>
            <a:r>
              <a:rPr lang="en-US" altLang="ko-KR" sz="1200" dirty="0"/>
              <a:t>: new </a:t>
            </a:r>
            <a:r>
              <a:rPr lang="en-US" altLang="ko-KR" sz="1200" dirty="0" err="1"/>
              <a:t>daum.maps.LatLng</a:t>
            </a:r>
            <a:r>
              <a:rPr lang="en-US" altLang="ko-KR" sz="1200" dirty="0"/>
              <a:t>(37.885997, 127.741663)</a:t>
            </a:r>
          </a:p>
          <a:p>
            <a:r>
              <a:rPr lang="en-US" altLang="ko-KR" sz="1200" dirty="0"/>
              <a:t>    } ,</a:t>
            </a:r>
          </a:p>
          <a:p>
            <a:r>
              <a:rPr lang="en-US" altLang="ko-KR" sz="1200" dirty="0"/>
              <a:t>     {</a:t>
            </a:r>
          </a:p>
          <a:p>
            <a:r>
              <a:rPr lang="en-US" altLang="ko-KR" sz="1200" dirty="0"/>
              <a:t>        title: '#06',</a:t>
            </a:r>
          </a:p>
          <a:p>
            <a:r>
              <a:rPr lang="en-US" altLang="ko-KR" sz="1200" dirty="0"/>
              <a:t>        </a:t>
            </a:r>
            <a:r>
              <a:rPr lang="en-US" altLang="ko-KR" sz="1200" dirty="0" err="1"/>
              <a:t>latlng</a:t>
            </a:r>
            <a:r>
              <a:rPr lang="en-US" altLang="ko-KR" sz="1200" dirty="0"/>
              <a:t>: new </a:t>
            </a:r>
            <a:r>
              <a:rPr lang="en-US" altLang="ko-KR" sz="1200" dirty="0" err="1"/>
              <a:t>daum.maps.LatLng</a:t>
            </a:r>
            <a:r>
              <a:rPr lang="en-US" altLang="ko-KR" sz="1200" dirty="0"/>
              <a:t>(37.904501, 127.722886)</a:t>
            </a:r>
          </a:p>
          <a:p>
            <a:r>
              <a:rPr lang="en-US" altLang="ko-KR" sz="1200" dirty="0"/>
              <a:t>    }</a:t>
            </a:r>
          </a:p>
          <a:p>
            <a:r>
              <a:rPr lang="en-US" altLang="ko-KR" sz="1200" dirty="0"/>
              <a:t>]; </a:t>
            </a:r>
            <a:endParaRPr lang="ko-KR" altLang="en-US" sz="1200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E4623CF-E274-48AB-925F-F542F0E37A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678" y="4110787"/>
            <a:ext cx="2064304" cy="23732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443913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562392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5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사용된 </a:t>
            </a:r>
            <a:r>
              <a:rPr lang="en-US" altLang="ko-KR" sz="45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Pre-trained network</a:t>
            </a:r>
            <a:r>
              <a:rPr lang="ko-KR" altLang="en-US" sz="45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대한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03FC7EB-1A5E-4EC5-9C66-62B997F0C858}"/>
              </a:ext>
            </a:extLst>
          </p:cNvPr>
          <p:cNvSpPr txBox="1"/>
          <p:nvPr/>
        </p:nvSpPr>
        <p:spPr>
          <a:xfrm>
            <a:off x="979749" y="1706006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사용 된 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Network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940BD5C-1AE8-4BAF-AFED-389E9CC6364D}"/>
              </a:ext>
            </a:extLst>
          </p:cNvPr>
          <p:cNvSpPr txBox="1"/>
          <p:nvPr/>
        </p:nvSpPr>
        <p:spPr>
          <a:xfrm>
            <a:off x="979749" y="2260004"/>
            <a:ext cx="9000811" cy="215443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2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VGG-19</a:t>
            </a:r>
            <a:br>
              <a:rPr lang="en-US" altLang="ko-KR" dirty="0"/>
            </a:br>
            <a:r>
              <a:rPr lang="en-US" altLang="ko-KR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Simonyan</a:t>
            </a: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, Karen, and Andrew Zisserman. "Very deep convolutional networks for large-scale image recognition." </a:t>
            </a:r>
            <a:r>
              <a:rPr lang="en-US" altLang="ko-KR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arXiv</a:t>
            </a: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preprint arXiv:1409.1556 (2014).</a:t>
            </a:r>
          </a:p>
          <a:p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  <a:hlinkClick r:id="rId2"/>
              </a:rPr>
              <a:t>https://arxiv.org/pdf/1409.1556.pdf</a:t>
            </a:r>
            <a:endParaRPr lang="en-US" altLang="ko-KR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  <a:p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</a:t>
            </a: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이름 </a:t>
            </a: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imagenet-vgg-verydeep-19</a:t>
            </a:r>
          </a:p>
          <a:p>
            <a:r>
              <a:rPr lang="ko-KR" altLang="en-US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파일 크기 </a:t>
            </a:r>
            <a:r>
              <a:rPr lang="en-US" altLang="ko-KR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510mb</a:t>
            </a:r>
          </a:p>
          <a:p>
            <a:endParaRPr lang="ko-KR" altLang="en-US" sz="22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CFABD00-6095-4D5E-AF61-1A3EDD7943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49788" y="3511212"/>
            <a:ext cx="4438650" cy="2609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57686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979749" y="1706006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미리 학습된 네트워크 역할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7836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Transfer Learning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0C6C6262-7CD0-49FD-A668-A347979B62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578517">
            <a:off x="2595955" y="3075057"/>
            <a:ext cx="7000090" cy="2265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818221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 flipV="1">
            <a:off x="0" y="4848837"/>
            <a:ext cx="12192000" cy="6467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06538" y="4972239"/>
            <a:ext cx="783657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Generated Arts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8019979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그룹 30">
            <a:extLst>
              <a:ext uri="{FF2B5EF4-FFF2-40B4-BE49-F238E27FC236}">
                <a16:creationId xmlns:a16="http://schemas.microsoft.com/office/drawing/2014/main" id="{32876CC2-3EBA-4899-B33F-C03129805E06}"/>
              </a:ext>
            </a:extLst>
          </p:cNvPr>
          <p:cNvGrpSpPr/>
          <p:nvPr/>
        </p:nvGrpSpPr>
        <p:grpSpPr>
          <a:xfrm>
            <a:off x="6531008" y="3267933"/>
            <a:ext cx="4134137" cy="3179634"/>
            <a:chOff x="2859358" y="1576873"/>
            <a:chExt cx="3928043" cy="3021124"/>
          </a:xfrm>
        </p:grpSpPr>
        <p:sp>
          <p:nvSpPr>
            <p:cNvPr id="32" name="직사각형 31">
              <a:extLst>
                <a:ext uri="{FF2B5EF4-FFF2-40B4-BE49-F238E27FC236}">
                  <a16:creationId xmlns:a16="http://schemas.microsoft.com/office/drawing/2014/main" id="{3CEB7724-9EC4-4B11-B727-A8FEDB8299E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직사각형 32">
              <a:extLst>
                <a:ext uri="{FF2B5EF4-FFF2-40B4-BE49-F238E27FC236}">
                  <a16:creationId xmlns:a16="http://schemas.microsoft.com/office/drawing/2014/main" id="{641781DE-B177-477F-AC5B-9F3DA5891BDC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" name="그룹 1">
            <a:extLst>
              <a:ext uri="{FF2B5EF4-FFF2-40B4-BE49-F238E27FC236}">
                <a16:creationId xmlns:a16="http://schemas.microsoft.com/office/drawing/2014/main" id="{5AF50B2C-4305-43E3-B7B6-6BACDDC3D499}"/>
              </a:ext>
            </a:extLst>
          </p:cNvPr>
          <p:cNvGrpSpPr/>
          <p:nvPr/>
        </p:nvGrpSpPr>
        <p:grpSpPr>
          <a:xfrm>
            <a:off x="1204637" y="3267933"/>
            <a:ext cx="4134137" cy="3179634"/>
            <a:chOff x="2859358" y="1576873"/>
            <a:chExt cx="3928043" cy="3021124"/>
          </a:xfrm>
        </p:grpSpPr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E731545D-BBFF-4DF4-9E95-9C3900B39335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id="{F07B5A93-A8C3-42CD-A419-FE56BA4CD068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058759" y="1344885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</a:t>
            </a:r>
            <a:r>
              <a:rPr lang="ko-KR" altLang="en-US" sz="3000">
                <a:latin typeface="a드림고딕3" panose="02020600000000000000" pitchFamily="18" charset="-127"/>
                <a:ea typeface="a드림고딕3" panose="02020600000000000000" pitchFamily="18" charset="-127"/>
              </a:rPr>
              <a:t>장소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 err="1">
                <a:latin typeface="a드림고딕3" panose="02020600000000000000" pitchFamily="18" charset="-127"/>
                <a:ea typeface="a드림고딕3" panose="02020600000000000000" pitchFamily="18" charset="-127"/>
              </a:rPr>
              <a:t>봉의산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조별 촬영 사진 및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Concept #01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AC5603AF-E25E-47E0-991F-2AA0497AF9E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3077" y="3429000"/>
            <a:ext cx="3810000" cy="28575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C17567B4-28CF-4B59-8E17-4351F707032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6706" y="3429000"/>
            <a:ext cx="3810000" cy="28575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1058759" y="1939867"/>
            <a:ext cx="563431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촬영 일시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9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월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1058759" y="2534849"/>
            <a:ext cx="10518048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선정 동기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: </a:t>
            </a:r>
            <a:r>
              <a:rPr lang="ko-KR" altLang="en-US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비슷한 느낌의 산과 하늘 이미지라 생각 해 선택</a:t>
            </a:r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 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667872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8D74812D-549C-489E-BF6E-4590ADE37067}"/>
              </a:ext>
            </a:extLst>
          </p:cNvPr>
          <p:cNvSpPr txBox="1"/>
          <p:nvPr/>
        </p:nvSpPr>
        <p:spPr>
          <a:xfrm>
            <a:off x="1435841" y="5952344"/>
            <a:ext cx="1801887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Content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4D8D3D0-91C0-4A53-9FAC-90F9B6FC627F}"/>
              </a:ext>
            </a:extLst>
          </p:cNvPr>
          <p:cNvSpPr txBox="1"/>
          <p:nvPr/>
        </p:nvSpPr>
        <p:spPr>
          <a:xfrm>
            <a:off x="368592" y="223966"/>
            <a:ext cx="11736722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Style Weights</a:t>
            </a:r>
            <a:r>
              <a:rPr lang="ko-KR" altLang="en-US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에 따른 생성 결과 </a:t>
            </a:r>
            <a:r>
              <a:rPr lang="en-US" altLang="ko-KR" sz="5000" dirty="0">
                <a:latin typeface="a드림고딕5" panose="02020600000000000000" pitchFamily="18" charset="-127"/>
                <a:ea typeface="a드림고딕5" panose="02020600000000000000" pitchFamily="18" charset="-127"/>
              </a:rPr>
              <a:t>#01</a:t>
            </a:r>
            <a:endParaRPr lang="ko-KR" altLang="en-US" sz="5000" dirty="0">
              <a:latin typeface="a드림고딕5" panose="02020600000000000000" pitchFamily="18" charset="-127"/>
              <a:ea typeface="a드림고딕5" panose="02020600000000000000" pitchFamily="18" charset="-127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512C100-26EA-4289-9224-5A34577BCFE1}"/>
              </a:ext>
            </a:extLst>
          </p:cNvPr>
          <p:cNvSpPr/>
          <p:nvPr/>
        </p:nvSpPr>
        <p:spPr>
          <a:xfrm>
            <a:off x="261016" y="301176"/>
            <a:ext cx="107576" cy="707354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399603A9-B32D-4E3B-96AD-A0C8CE88E912}"/>
              </a:ext>
            </a:extLst>
          </p:cNvPr>
          <p:cNvSpPr txBox="1"/>
          <p:nvPr/>
        </p:nvSpPr>
        <p:spPr>
          <a:xfrm>
            <a:off x="4853483" y="5952344"/>
            <a:ext cx="15334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Style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DD5BE3F-2523-4638-8E74-BB659F383067}"/>
              </a:ext>
            </a:extLst>
          </p:cNvPr>
          <p:cNvSpPr txBox="1"/>
          <p:nvPr/>
        </p:nvSpPr>
        <p:spPr>
          <a:xfrm>
            <a:off x="8002677" y="5952344"/>
            <a:ext cx="3731355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atin typeface="a드림고딕3" panose="02020600000000000000" pitchFamily="18" charset="-127"/>
                <a:ea typeface="a드림고딕3" panose="02020600000000000000" pitchFamily="18" charset="-127"/>
              </a:rPr>
              <a:t>Generated image</a:t>
            </a:r>
            <a:endParaRPr lang="ko-KR" altLang="en-US" sz="3000" dirty="0">
              <a:latin typeface="a드림고딕3" panose="02020600000000000000" pitchFamily="18" charset="-127"/>
              <a:ea typeface="a드림고딕3" panose="02020600000000000000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161219E9-5350-448D-9C20-1FC48DE45ADA}"/>
              </a:ext>
            </a:extLst>
          </p:cNvPr>
          <p:cNvGrpSpPr/>
          <p:nvPr/>
        </p:nvGrpSpPr>
        <p:grpSpPr>
          <a:xfrm>
            <a:off x="4053476" y="3868907"/>
            <a:ext cx="2611752" cy="2008742"/>
            <a:chOff x="2859358" y="1576873"/>
            <a:chExt cx="3928043" cy="3021124"/>
          </a:xfrm>
        </p:grpSpPr>
        <p:sp>
          <p:nvSpPr>
            <p:cNvPr id="26" name="직사각형 25">
              <a:extLst>
                <a:ext uri="{FF2B5EF4-FFF2-40B4-BE49-F238E27FC236}">
                  <a16:creationId xmlns:a16="http://schemas.microsoft.com/office/drawing/2014/main" id="{4978E5D2-E882-4BA3-89A0-21E085260497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F5F2A4DF-5B4E-4990-B142-C1583423ECB0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DA5F38E5-BF32-4B44-AE79-3E55DF9FEE97}"/>
              </a:ext>
            </a:extLst>
          </p:cNvPr>
          <p:cNvGrpSpPr/>
          <p:nvPr/>
        </p:nvGrpSpPr>
        <p:grpSpPr>
          <a:xfrm>
            <a:off x="1030910" y="3884311"/>
            <a:ext cx="2611752" cy="2008742"/>
            <a:chOff x="2859358" y="1576873"/>
            <a:chExt cx="3928043" cy="3021124"/>
          </a:xfrm>
        </p:grpSpPr>
        <p:sp>
          <p:nvSpPr>
            <p:cNvPr id="30" name="직사각형 29">
              <a:extLst>
                <a:ext uri="{FF2B5EF4-FFF2-40B4-BE49-F238E27FC236}">
                  <a16:creationId xmlns:a16="http://schemas.microsoft.com/office/drawing/2014/main" id="{E2C1E63C-CFF5-4A7B-9B37-DA0D3309711B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직사각형 30">
              <a:extLst>
                <a:ext uri="{FF2B5EF4-FFF2-40B4-BE49-F238E27FC236}">
                  <a16:creationId xmlns:a16="http://schemas.microsoft.com/office/drawing/2014/main" id="{85618854-1598-49CD-A611-E39CB2DDDAF7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2" name="그림 31">
            <a:extLst>
              <a:ext uri="{FF2B5EF4-FFF2-40B4-BE49-F238E27FC236}">
                <a16:creationId xmlns:a16="http://schemas.microsoft.com/office/drawing/2014/main" id="{E118DDE4-8E0A-419F-A05B-4E3CF6FB210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5862" y="3972035"/>
            <a:ext cx="2406977" cy="180523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D82B3C95-D739-42B1-82B6-8655A0DC13A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479" y="3986065"/>
            <a:ext cx="2406977" cy="1805233"/>
          </a:xfrm>
          <a:prstGeom prst="rect">
            <a:avLst/>
          </a:prstGeom>
        </p:spPr>
      </p:pic>
      <p:grpSp>
        <p:nvGrpSpPr>
          <p:cNvPr id="34" name="그룹 33">
            <a:extLst>
              <a:ext uri="{FF2B5EF4-FFF2-40B4-BE49-F238E27FC236}">
                <a16:creationId xmlns:a16="http://schemas.microsoft.com/office/drawing/2014/main" id="{B4C411D7-5BED-4C05-BEB7-22F67276E431}"/>
              </a:ext>
            </a:extLst>
          </p:cNvPr>
          <p:cNvGrpSpPr/>
          <p:nvPr/>
        </p:nvGrpSpPr>
        <p:grpSpPr>
          <a:xfrm>
            <a:off x="8361385" y="3884311"/>
            <a:ext cx="2611752" cy="2008742"/>
            <a:chOff x="2859358" y="1576873"/>
            <a:chExt cx="3928043" cy="3021124"/>
          </a:xfrm>
        </p:grpSpPr>
        <p:sp>
          <p:nvSpPr>
            <p:cNvPr id="35" name="직사각형 34">
              <a:extLst>
                <a:ext uri="{FF2B5EF4-FFF2-40B4-BE49-F238E27FC236}">
                  <a16:creationId xmlns:a16="http://schemas.microsoft.com/office/drawing/2014/main" id="{E93E3C25-E394-4876-A32B-FB2958C95659}"/>
                </a:ext>
              </a:extLst>
            </p:cNvPr>
            <p:cNvSpPr/>
            <p:nvPr/>
          </p:nvSpPr>
          <p:spPr>
            <a:xfrm>
              <a:off x="2859358" y="1576873"/>
              <a:ext cx="3928043" cy="3021124"/>
            </a:xfrm>
            <a:prstGeom prst="rect">
              <a:avLst/>
            </a:prstGeom>
            <a:solidFill>
              <a:srgbClr val="7030A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직사각형 35">
              <a:extLst>
                <a:ext uri="{FF2B5EF4-FFF2-40B4-BE49-F238E27FC236}">
                  <a16:creationId xmlns:a16="http://schemas.microsoft.com/office/drawing/2014/main" id="{A7E76AF8-0933-4D0A-B4A3-6C8BDB100A1F}"/>
                </a:ext>
              </a:extLst>
            </p:cNvPr>
            <p:cNvSpPr/>
            <p:nvPr/>
          </p:nvSpPr>
          <p:spPr>
            <a:xfrm>
              <a:off x="2922346" y="1640737"/>
              <a:ext cx="3802065" cy="2893396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37" name="그림 36">
            <a:extLst>
              <a:ext uri="{FF2B5EF4-FFF2-40B4-BE49-F238E27FC236}">
                <a16:creationId xmlns:a16="http://schemas.microsoft.com/office/drawing/2014/main" id="{3204B31E-3C62-44E0-918D-426496A908A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73124" y="3986065"/>
            <a:ext cx="2388271" cy="1791203"/>
          </a:xfrm>
          <a:prstGeom prst="rect">
            <a:avLst/>
          </a:prstGeom>
        </p:spPr>
      </p:pic>
      <p:sp>
        <p:nvSpPr>
          <p:cNvPr id="3" name="화살표: 오른쪽 2">
            <a:extLst>
              <a:ext uri="{FF2B5EF4-FFF2-40B4-BE49-F238E27FC236}">
                <a16:creationId xmlns:a16="http://schemas.microsoft.com/office/drawing/2014/main" id="{AEF03C5D-A2C7-4716-993D-D32F894646B3}"/>
              </a:ext>
            </a:extLst>
          </p:cNvPr>
          <p:cNvSpPr/>
          <p:nvPr/>
        </p:nvSpPr>
        <p:spPr>
          <a:xfrm>
            <a:off x="7181941" y="4768414"/>
            <a:ext cx="662730" cy="226503"/>
          </a:xfrm>
          <a:prstGeom prst="rightArrow">
            <a:avLst/>
          </a:prstGeom>
          <a:solidFill>
            <a:srgbClr val="7030A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id="{73B7E87F-A917-4669-A8E1-FA3B397BAD3C}"/>
              </a:ext>
            </a:extLst>
          </p:cNvPr>
          <p:cNvSpPr/>
          <p:nvPr/>
        </p:nvSpPr>
        <p:spPr>
          <a:xfrm>
            <a:off x="1136142" y="1514289"/>
            <a:ext cx="6096000" cy="1754326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ko-KR" altLang="en-US" dirty="0">
                <a:latin typeface="Consolas" panose="020B0609020204030204" pitchFamily="49" charset="0"/>
              </a:rPr>
              <a:t>STYLE_LAYERS = [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('conv1_1', 0.</a:t>
            </a:r>
            <a:r>
              <a:rPr lang="en-US" altLang="ko-KR" dirty="0">
                <a:latin typeface="Consolas" panose="020B0609020204030204" pitchFamily="49" charset="0"/>
              </a:rPr>
              <a:t>3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('conv2_1',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('conv3_1',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('conv4_1', 0.</a:t>
            </a:r>
            <a:r>
              <a:rPr lang="en-US" altLang="ko-KR" dirty="0">
                <a:latin typeface="Consolas" panose="020B0609020204030204" pitchFamily="49" charset="0"/>
              </a:rPr>
              <a:t>2</a:t>
            </a:r>
            <a:r>
              <a:rPr lang="ko-KR" altLang="en-US" dirty="0">
                <a:latin typeface="Consolas" panose="020B0609020204030204" pitchFamily="49" charset="0"/>
              </a:rPr>
              <a:t>),</a:t>
            </a:r>
          </a:p>
          <a:p>
            <a:r>
              <a:rPr lang="ko-KR" altLang="en-US" dirty="0">
                <a:latin typeface="Consolas" panose="020B0609020204030204" pitchFamily="49" charset="0"/>
              </a:rPr>
              <a:t>    ('conv5_1', 0.</a:t>
            </a:r>
            <a:r>
              <a:rPr lang="en-US" altLang="ko-KR" dirty="0">
                <a:latin typeface="Consolas" panose="020B0609020204030204" pitchFamily="49" charset="0"/>
              </a:rPr>
              <a:t>1</a:t>
            </a:r>
            <a:r>
              <a:rPr lang="ko-KR" altLang="en-US" dirty="0">
                <a:latin typeface="Consolas" panose="020B0609020204030204" pitchFamily="49" charset="0"/>
              </a:rPr>
              <a:t>)]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4300246-FF5C-42BC-BFF1-DDCA25C19FAA}"/>
              </a:ext>
            </a:extLst>
          </p:cNvPr>
          <p:cNvSpPr txBox="1"/>
          <p:nvPr/>
        </p:nvSpPr>
        <p:spPr>
          <a:xfrm>
            <a:off x="4768290" y="2089586"/>
            <a:ext cx="6096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 err="1"/>
              <a:t>total_cost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(</a:t>
            </a:r>
            <a:r>
              <a:rPr lang="ko-KR" altLang="ko-KR" sz="2000" dirty="0" err="1"/>
              <a:t>J_content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J_style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alpha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10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, </a:t>
            </a:r>
            <a:r>
              <a:rPr lang="ko-KR" altLang="ko-KR" sz="2000" dirty="0" err="1"/>
              <a:t>beta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</a:rPr>
              <a:t>=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 </a:t>
            </a:r>
            <a:r>
              <a:rPr lang="ko-KR" altLang="ko-KR" sz="2000" dirty="0">
                <a:solidFill>
                  <a:srgbClr val="666666"/>
                </a:solidFill>
                <a:ea typeface="Courier New" panose="02070309020205020404" pitchFamily="49" charset="0"/>
              </a:rPr>
              <a:t>40</a:t>
            </a:r>
            <a:r>
              <a:rPr lang="ko-KR" altLang="ko-KR" sz="2000" dirty="0">
                <a:solidFill>
                  <a:srgbClr val="333333"/>
                </a:solidFill>
                <a:ea typeface="Courier New" panose="02070309020205020404" pitchFamily="49" charset="0"/>
              </a:rPr>
              <a:t>)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11285855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291</TotalTime>
  <Words>1151</Words>
  <Application>Microsoft Office PowerPoint</Application>
  <PresentationFormat>와이드스크린</PresentationFormat>
  <Paragraphs>192</Paragraphs>
  <Slides>33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33</vt:i4>
      </vt:variant>
    </vt:vector>
  </HeadingPairs>
  <TitlesOfParts>
    <vt:vector size="40" baseType="lpstr">
      <vt:lpstr>a블랙M</vt:lpstr>
      <vt:lpstr>a드림고딕5</vt:lpstr>
      <vt:lpstr>a드림고딕3</vt:lpstr>
      <vt:lpstr>Consolas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shyoengmee@nate.com</dc:creator>
  <cp:lastModifiedBy>shyoengmee@nate.com</cp:lastModifiedBy>
  <cp:revision>50</cp:revision>
  <dcterms:created xsi:type="dcterms:W3CDTF">2018-12-26T07:19:07Z</dcterms:created>
  <dcterms:modified xsi:type="dcterms:W3CDTF">2018-12-27T11:12:38Z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_SA">
    <vt:lpwstr>C:\Users\82103\Desktop\딥러닝마지막.pptx</vt:lpwstr>
  </property>
</Properties>
</file>